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9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EE42335B-419A-4B8E-94FA-150BEBE304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89860" y="5998650"/>
            <a:ext cx="1600200" cy="6501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6BBBC427-B395-4E19-A456-ACC946248A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PREDAVAČ: </a:t>
            </a:r>
            <a:r>
              <a:rPr lang="hr-H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MR.SC. BRANKO  PAVLOVIĆ</a:t>
            </a:r>
          </a:p>
          <a:p>
            <a:r>
              <a:rPr lang="hr-H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TEHNIČKA PODRŠKA: </a:t>
            </a:r>
            <a:r>
              <a:rPr lang="hr-H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Kristijan </a:t>
            </a:r>
            <a:r>
              <a:rPr lang="hr-HR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marenščak</a:t>
            </a:r>
            <a:r>
              <a:rPr lang="hr-HR" sz="2400" b="1" dirty="0"/>
              <a:t> 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ACC1ADD-3256-43EB-A0A2-B53524983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305" y="2182803"/>
            <a:ext cx="4666497" cy="1895860"/>
          </a:xfrm>
          <a:prstGeom prst="rect">
            <a:avLst/>
          </a:prstGeom>
        </p:spPr>
      </p:pic>
      <p:sp>
        <p:nvSpPr>
          <p:cNvPr id="4" name="Podnaslov 2">
            <a:extLst>
              <a:ext uri="{FF2B5EF4-FFF2-40B4-BE49-F238E27FC236}">
                <a16:creationId xmlns:a16="http://schemas.microsoft.com/office/drawing/2014/main" id="{512A4101-4459-4C79-9D3C-8BCBFA27F982}"/>
              </a:ext>
            </a:extLst>
          </p:cNvPr>
          <p:cNvSpPr txBox="1">
            <a:spLocks/>
          </p:cNvSpPr>
          <p:nvPr/>
        </p:nvSpPr>
        <p:spPr>
          <a:xfrm>
            <a:off x="-3106616" y="685147"/>
            <a:ext cx="7197726" cy="14054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Konferencija : SUPERPRODAVAČ</a:t>
            </a:r>
          </a:p>
          <a:p>
            <a:r>
              <a:rPr lang="hr-HR" dirty="0"/>
              <a:t>Zagreb, 19. i 20.listopada 2023</a:t>
            </a:r>
          </a:p>
        </p:txBody>
      </p:sp>
    </p:spTree>
    <p:extLst>
      <p:ext uri="{BB962C8B-B14F-4D97-AF65-F5344CB8AC3E}">
        <p14:creationId xmlns:p14="http://schemas.microsoft.com/office/powerpoint/2010/main" val="21770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0B0677D-2ED6-4795-802A-D62D368B2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hr-HR" b="1" dirty="0"/>
              <a:t>PRODAJA BUDUĆNOSTI - KAKO ĆE IZGLEDATI ZA DESET GODINA /maloprodaja /</a:t>
            </a:r>
            <a:endParaRPr lang="hr-HR" sz="32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CB5C14B-C56A-4BA5-AD8E-02F083C9C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Strategije koje će oblikovati trgovinu budućnosti:</a:t>
            </a:r>
          </a:p>
          <a:p>
            <a:pPr lvl="1"/>
            <a:r>
              <a:rPr lang="hr-HR" sz="2000" dirty="0"/>
              <a:t>stvaranje uzbuđenja i fokus na iskustvo kupovine</a:t>
            </a:r>
          </a:p>
          <a:p>
            <a:pPr lvl="1"/>
            <a:r>
              <a:rPr lang="hr-HR" sz="2000" dirty="0"/>
              <a:t>digitalizacija</a:t>
            </a:r>
          </a:p>
          <a:p>
            <a:pPr lvl="1"/>
            <a:r>
              <a:rPr lang="hr-HR" sz="2000" dirty="0"/>
              <a:t>visoka učinkovitost</a:t>
            </a:r>
          </a:p>
          <a:p>
            <a:pPr lvl="1"/>
            <a:r>
              <a:rPr lang="hr-HR" sz="2000" dirty="0"/>
              <a:t>prirodno i održivo </a:t>
            </a:r>
          </a:p>
        </p:txBody>
      </p:sp>
    </p:spTree>
    <p:extLst>
      <p:ext uri="{BB962C8B-B14F-4D97-AF65-F5344CB8AC3E}">
        <p14:creationId xmlns:p14="http://schemas.microsoft.com/office/powerpoint/2010/main" val="2660867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44300A-1F01-436B-A149-64288F093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4708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hr-HR" sz="3200" b="1" dirty="0"/>
              <a:t>PRODAJA BUDUĆNOSTI-KAKO ĆE IZGLEDATI 2033 GODINE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F3B516E-2486-4286-A557-853C426E8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78" y="1406770"/>
            <a:ext cx="10131425" cy="5056554"/>
          </a:xfrm>
        </p:spPr>
        <p:txBody>
          <a:bodyPr>
            <a:normAutofit/>
          </a:bodyPr>
          <a:lstStyle/>
          <a:p>
            <a:r>
              <a:rPr lang="hr-HR" dirty="0"/>
              <a:t>Rast ONLINE prodaje utjecati će na modele poslovanja trgovine (maloprodaje)</a:t>
            </a:r>
          </a:p>
          <a:p>
            <a:r>
              <a:rPr lang="hr-HR" b="1" dirty="0"/>
              <a:t>Što će kupci očekivati :</a:t>
            </a:r>
          </a:p>
          <a:p>
            <a:pPr lvl="1"/>
            <a:r>
              <a:rPr lang="hr-HR" dirty="0"/>
              <a:t>trgovine koje ispunjavaju specifične potrebe</a:t>
            </a:r>
          </a:p>
          <a:p>
            <a:pPr lvl="1"/>
            <a:r>
              <a:rPr lang="hr-HR" dirty="0"/>
              <a:t>optimizaciju kupovine</a:t>
            </a:r>
          </a:p>
          <a:p>
            <a:pPr lvl="1"/>
            <a:r>
              <a:rPr lang="hr-HR" dirty="0"/>
              <a:t>pomoć u ispunjavanju potrošačevih ciljeva</a:t>
            </a:r>
          </a:p>
          <a:p>
            <a:r>
              <a:rPr lang="hr-HR" b="1" dirty="0"/>
              <a:t>Što će utjecati na trgovinu budućnosti:</a:t>
            </a:r>
          </a:p>
          <a:p>
            <a:pPr lvl="1"/>
            <a:r>
              <a:rPr lang="hr-HR" dirty="0"/>
              <a:t>tehnologija</a:t>
            </a:r>
          </a:p>
          <a:p>
            <a:pPr lvl="1"/>
            <a:r>
              <a:rPr lang="hr-HR" dirty="0"/>
              <a:t>partnerstva</a:t>
            </a:r>
          </a:p>
          <a:p>
            <a:r>
              <a:rPr lang="hr-HR" b="1" dirty="0"/>
              <a:t>Strategije koje će oblikovati trgovinu budućnosti:</a:t>
            </a:r>
          </a:p>
          <a:p>
            <a:pPr lvl="1"/>
            <a:r>
              <a:rPr lang="hr-HR" dirty="0"/>
              <a:t>stvaranje uzbuđenja i fokus na iskustvo kupovine</a:t>
            </a:r>
          </a:p>
          <a:p>
            <a:pPr lvl="1"/>
            <a:r>
              <a:rPr lang="hr-HR" dirty="0"/>
              <a:t>digitalizacija</a:t>
            </a:r>
          </a:p>
          <a:p>
            <a:pPr lvl="1"/>
            <a:r>
              <a:rPr lang="hr-HR" dirty="0"/>
              <a:t>visoka učinkovitost</a:t>
            </a:r>
          </a:p>
          <a:p>
            <a:pPr lvl="1"/>
            <a:r>
              <a:rPr lang="hr-HR" dirty="0"/>
              <a:t>prirodno i održivo </a:t>
            </a:r>
          </a:p>
        </p:txBody>
      </p:sp>
    </p:spTree>
    <p:extLst>
      <p:ext uri="{BB962C8B-B14F-4D97-AF65-F5344CB8AC3E}">
        <p14:creationId xmlns:p14="http://schemas.microsoft.com/office/powerpoint/2010/main" val="152241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623E44-E982-4FAB-9094-DC95EDD97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b="1" dirty="0"/>
              <a:t>RAZVOJ PRIVATNIH MARKI</a:t>
            </a:r>
            <a:endParaRPr lang="hr-HR" sz="32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4DE51F8-2298-4C11-93D1-1D615D93D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financijski razlog</a:t>
            </a:r>
          </a:p>
          <a:p>
            <a:r>
              <a:rPr lang="hr-HR" sz="2400" dirty="0"/>
              <a:t>diferencijacija od konkurencije</a:t>
            </a:r>
          </a:p>
          <a:p>
            <a:r>
              <a:rPr lang="hr-HR" sz="2400" dirty="0"/>
              <a:t> raznolik izbor privlači više kupaca</a:t>
            </a:r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r>
              <a:rPr lang="hr-HR" sz="2400" dirty="0"/>
              <a:t>U kojem smjeru ide razvoj privatnih marki:</a:t>
            </a:r>
          </a:p>
          <a:p>
            <a:r>
              <a:rPr lang="hr-HR" sz="2400" dirty="0"/>
              <a:t>više vrijednosti  za novac </a:t>
            </a:r>
          </a:p>
          <a:p>
            <a:r>
              <a:rPr lang="hr-HR" sz="2400" dirty="0"/>
              <a:t>veći izbor </a:t>
            </a:r>
          </a:p>
        </p:txBody>
      </p:sp>
    </p:spTree>
    <p:extLst>
      <p:ext uri="{BB962C8B-B14F-4D97-AF65-F5344CB8AC3E}">
        <p14:creationId xmlns:p14="http://schemas.microsoft.com/office/powerpoint/2010/main" val="3983917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91F02AF-9E75-4AD2-B8F2-8A3C2AB64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1" dirty="0"/>
              <a:t>MOZAK  „ŽELI“ SEBI  POZNATE MARKE – BRENDOVE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A809E10-8C38-48A6-B8B1-897CA13B3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b="1" dirty="0"/>
              <a:t>Što su emocije koje  kupcu izaziva proizvod (marka) jače i pozitivnijem to je marka vrjednija u njegovim očima, te će iz tog razloga  biti spremniji potrošiti novac na njega </a:t>
            </a:r>
          </a:p>
          <a:p>
            <a:endParaRPr lang="hr-HR" sz="2000" b="1" dirty="0"/>
          </a:p>
          <a:p>
            <a:r>
              <a:rPr lang="hr-HR" sz="2000" b="1" dirty="0"/>
              <a:t>Ponašanjem kupaca prilikom kupnje upravljaju motivacijska i emocionalna područja u mozgu, a ti procesi se uglavnom odvijaju brzo i nesvjesno. U koliko je je prilikom  kupnje  prisutno više pozitivnih emocija, kupac će se prije odlučiti na kupnju određenih proizvoda</a:t>
            </a:r>
          </a:p>
        </p:txBody>
      </p:sp>
    </p:spTree>
    <p:extLst>
      <p:ext uri="{BB962C8B-B14F-4D97-AF65-F5344CB8AC3E}">
        <p14:creationId xmlns:p14="http://schemas.microsoft.com/office/powerpoint/2010/main" val="2249605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E9AA806-A39E-43C9-921F-68D7E4713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b="1" dirty="0"/>
              <a:t>SPACE MANAGMENT</a:t>
            </a:r>
            <a:endParaRPr lang="hr-HR" sz="24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2B1EB5B-AA6F-423C-9EE3-4EDE01A2F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232" y="1634067"/>
            <a:ext cx="5410199" cy="4172764"/>
          </a:xfrm>
        </p:spPr>
        <p:txBody>
          <a:bodyPr>
            <a:normAutofit/>
          </a:bodyPr>
          <a:lstStyle/>
          <a:p>
            <a:r>
              <a:rPr lang="hr-HR" sz="2800" dirty="0"/>
              <a:t>maksimiziranje prodaje i profita </a:t>
            </a:r>
          </a:p>
          <a:p>
            <a:r>
              <a:rPr lang="hr-HR" sz="2800" dirty="0"/>
              <a:t>poboljšanje korisničkog iskustva</a:t>
            </a:r>
          </a:p>
          <a:p>
            <a:r>
              <a:rPr lang="hr-HR" sz="2800" dirty="0"/>
              <a:t>smanjenje troškova </a:t>
            </a:r>
          </a:p>
          <a:p>
            <a:r>
              <a:rPr lang="hr-HR" sz="2800" dirty="0"/>
              <a:t>konkurentnosti 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5" name="Rezervirano mjesto sadržaja 2">
            <a:extLst>
              <a:ext uri="{FF2B5EF4-FFF2-40B4-BE49-F238E27FC236}">
                <a16:creationId xmlns:a16="http://schemas.microsoft.com/office/drawing/2014/main" id="{D18DAC82-3D73-4BEA-9A2F-0AE34B9C0109}"/>
              </a:ext>
            </a:extLst>
          </p:cNvPr>
          <p:cNvSpPr txBox="1">
            <a:spLocks/>
          </p:cNvSpPr>
          <p:nvPr/>
        </p:nvSpPr>
        <p:spPr>
          <a:xfrm>
            <a:off x="7299569" y="1990969"/>
            <a:ext cx="5709872" cy="41727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hr-HR" sz="2800" dirty="0"/>
              <a:t>Primjeri : </a:t>
            </a:r>
          </a:p>
          <a:p>
            <a:pPr lvl="1"/>
            <a:r>
              <a:rPr lang="hr-HR" sz="2800" dirty="0"/>
              <a:t>ZARA</a:t>
            </a:r>
          </a:p>
          <a:p>
            <a:pPr lvl="1"/>
            <a:r>
              <a:rPr lang="hr-HR" sz="2800" dirty="0"/>
              <a:t>APPLE </a:t>
            </a:r>
          </a:p>
          <a:p>
            <a:pPr lvl="1"/>
            <a:r>
              <a:rPr lang="hr-HR" sz="2800" dirty="0"/>
              <a:t>SEPHORA</a:t>
            </a:r>
          </a:p>
          <a:p>
            <a:pPr lvl="1"/>
            <a:r>
              <a:rPr lang="hr-HR" sz="2800" dirty="0"/>
              <a:t>IKEA</a:t>
            </a:r>
          </a:p>
          <a:p>
            <a:pPr lvl="1"/>
            <a:r>
              <a:rPr lang="hr-HR" sz="2800" dirty="0"/>
              <a:t>WALAMART</a:t>
            </a:r>
          </a:p>
        </p:txBody>
      </p:sp>
    </p:spTree>
    <p:extLst>
      <p:ext uri="{BB962C8B-B14F-4D97-AF65-F5344CB8AC3E}">
        <p14:creationId xmlns:p14="http://schemas.microsoft.com/office/powerpoint/2010/main" val="1302586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EEEF97-71DD-4004-ADA9-B552B71DE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/>
              <a:t>CATEGORY MANAGEMENT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73B7BAF-1D2A-4C38-893E-48F32BA5B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800" dirty="0"/>
              <a:t>poboljšati korisničko iskustvo </a:t>
            </a:r>
          </a:p>
          <a:p>
            <a:r>
              <a:rPr lang="hr-HR" sz="2800" dirty="0"/>
              <a:t>poboljšana prodaja i profitabilnost</a:t>
            </a:r>
          </a:p>
          <a:p>
            <a:r>
              <a:rPr lang="hr-HR" sz="2800" dirty="0"/>
              <a:t>bolje upravljanje zalihama </a:t>
            </a:r>
          </a:p>
          <a:p>
            <a:r>
              <a:rPr lang="hr-HR" sz="2800" dirty="0"/>
              <a:t>poboljšani marketing i promotivni</a:t>
            </a:r>
          </a:p>
          <a:p>
            <a:r>
              <a:rPr lang="hr-HR" sz="2800" dirty="0"/>
              <a:t>programi</a:t>
            </a:r>
          </a:p>
        </p:txBody>
      </p:sp>
    </p:spTree>
    <p:extLst>
      <p:ext uri="{BB962C8B-B14F-4D97-AF65-F5344CB8AC3E}">
        <p14:creationId xmlns:p14="http://schemas.microsoft.com/office/powerpoint/2010/main" val="1451433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72F328-5B08-4B67-85F2-F60136E00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1" dirty="0"/>
              <a:t>INOVACIJAMA DO HIPERFIZIČKIH TRGOVINA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C07C6F0-ED5C-4365-88F2-F1BDA938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84159"/>
            <a:ext cx="10131425" cy="4422856"/>
          </a:xfrm>
        </p:spPr>
        <p:txBody>
          <a:bodyPr>
            <a:normAutofit/>
          </a:bodyPr>
          <a:lstStyle/>
          <a:p>
            <a:r>
              <a:rPr lang="hr-HR" sz="2000" dirty="0"/>
              <a:t>Vijesti s </a:t>
            </a:r>
            <a:r>
              <a:rPr lang="hr-HR" sz="2000" dirty="0" err="1"/>
              <a:t>Retail</a:t>
            </a:r>
            <a:r>
              <a:rPr lang="hr-HR" sz="2000" dirty="0"/>
              <a:t> </a:t>
            </a:r>
            <a:r>
              <a:rPr lang="hr-HR" sz="2000" dirty="0" err="1"/>
              <a:t>Innovation</a:t>
            </a:r>
            <a:r>
              <a:rPr lang="hr-HR" sz="2000" dirty="0"/>
              <a:t> </a:t>
            </a:r>
            <a:r>
              <a:rPr lang="hr-HR" sz="2000" dirty="0" err="1"/>
              <a:t>Conference</a:t>
            </a:r>
            <a:r>
              <a:rPr lang="hr-HR" sz="2000" dirty="0"/>
              <a:t> -Expo 2023</a:t>
            </a:r>
          </a:p>
          <a:p>
            <a:r>
              <a:rPr lang="hr-HR" sz="2000" dirty="0"/>
              <a:t>Od </a:t>
            </a:r>
            <a:r>
              <a:rPr lang="hr-HR" sz="2000" dirty="0" err="1"/>
              <a:t>phygital</a:t>
            </a:r>
            <a:r>
              <a:rPr lang="hr-HR" sz="2000" dirty="0"/>
              <a:t> trgovine (kombinacije fizičke i digitalne trgovine) preko eksploatacije riječi „DOŽIVLJAJ“ u trgovini -n a konferenciji su se najčešće čule riječi poput </a:t>
            </a:r>
            <a:r>
              <a:rPr lang="hr-HR" sz="2000" dirty="0" err="1"/>
              <a:t>hiperfizičke</a:t>
            </a:r>
            <a:r>
              <a:rPr lang="hr-HR" sz="2000" dirty="0"/>
              <a:t> trgovine i generacije Z koja želi otići u trgovinu radi zabave a ne radi transakcije (( pitanje svečanog čina kupoprodaje ))</a:t>
            </a:r>
          </a:p>
          <a:p>
            <a:r>
              <a:rPr lang="hr-HR" sz="2000" dirty="0"/>
              <a:t>Istraživanja ponašanja  i razumijevanje kupaca  su  SRCE i DUŠA inovacije , te trebaju biti  STRATEŠKA FUNKCIJA</a:t>
            </a:r>
          </a:p>
          <a:p>
            <a:r>
              <a:rPr lang="hr-HR" sz="2000" dirty="0"/>
              <a:t>Testiranje  ideja i koncepata  glavna je  misao vodilja svih aktivnosti  trgovine </a:t>
            </a:r>
          </a:p>
        </p:txBody>
      </p:sp>
    </p:spTree>
    <p:extLst>
      <p:ext uri="{BB962C8B-B14F-4D97-AF65-F5344CB8AC3E}">
        <p14:creationId xmlns:p14="http://schemas.microsoft.com/office/powerpoint/2010/main" val="2839867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C758A80-8BC5-41F7-8409-340D33608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b="1" dirty="0" err="1"/>
              <a:t>Hiperfizičke</a:t>
            </a:r>
            <a:r>
              <a:rPr lang="hr-HR" b="1" dirty="0"/>
              <a:t> trgovine</a:t>
            </a:r>
            <a:endParaRPr lang="hr-HR" sz="32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67206CB-00D2-417F-8131-66F996E5D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800" dirty="0"/>
              <a:t>to je fizička trgovina  koja integrira fizički prostor  prodavaonice  kroz  materijale, svijetla, mirise,  proizvode i najnovija tehnološka rješenja  poput </a:t>
            </a:r>
            <a:r>
              <a:rPr lang="hr-HR" sz="2800" dirty="0" err="1"/>
              <a:t>metaverzuma</a:t>
            </a:r>
            <a:r>
              <a:rPr lang="hr-HR" sz="2800" dirty="0"/>
              <a:t>, AR i AI tehnologije, </a:t>
            </a:r>
            <a:r>
              <a:rPr lang="hr-HR" sz="2800" dirty="0" err="1"/>
              <a:t>gejmifikacije</a:t>
            </a:r>
            <a:r>
              <a:rPr lang="hr-HR" sz="2800" dirty="0"/>
              <a:t>, i ostalih rješenja koja kao rezultat imaju  ZABAVU, POVEZIVANJE S  PROIZVODOM  i duži ostanak  u prodajnom prostoru, veću emocionalnu povezanost s proizvodom (</a:t>
            </a:r>
            <a:r>
              <a:rPr lang="hr-HR" sz="2800" dirty="0" err="1"/>
              <a:t>brendom</a:t>
            </a:r>
            <a:r>
              <a:rPr lang="hr-HR" sz="2800" dirty="0"/>
              <a:t> – markom ), te visoku razinu marketinga </a:t>
            </a:r>
          </a:p>
        </p:txBody>
      </p:sp>
    </p:spTree>
    <p:extLst>
      <p:ext uri="{BB962C8B-B14F-4D97-AF65-F5344CB8AC3E}">
        <p14:creationId xmlns:p14="http://schemas.microsoft.com/office/powerpoint/2010/main" val="2171392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8E34BCC-F206-43B2-96B8-4BE9B80C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/>
              <a:t>UMJETNA INTELIGENCIJA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B797664-411D-4057-8D86-0DEC85422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435491" cy="3649133"/>
          </a:xfrm>
        </p:spPr>
        <p:txBody>
          <a:bodyPr>
            <a:normAutofit/>
          </a:bodyPr>
          <a:lstStyle/>
          <a:p>
            <a:r>
              <a:rPr lang="hr-HR" sz="2400" dirty="0"/>
              <a:t>Umjetna inteligencija (AI)-</a:t>
            </a:r>
            <a:r>
              <a:rPr lang="hr-HR" sz="2400" dirty="0" err="1"/>
              <a:t>megatrend</a:t>
            </a:r>
            <a:r>
              <a:rPr lang="hr-HR" sz="2400" dirty="0"/>
              <a:t> koji oblikuje našu stvarnost </a:t>
            </a:r>
          </a:p>
          <a:p>
            <a:r>
              <a:rPr lang="hr-HR" sz="2400" dirty="0"/>
              <a:t>Umjetna inteligencija . transformacija maloprodaje </a:t>
            </a:r>
          </a:p>
          <a:p>
            <a:r>
              <a:rPr lang="hr-HR" sz="2400" dirty="0"/>
              <a:t>ODRŽIVOST: </a:t>
            </a:r>
            <a:r>
              <a:rPr lang="hr-HR" sz="2400" dirty="0" err="1"/>
              <a:t>megatrend</a:t>
            </a:r>
            <a:r>
              <a:rPr lang="hr-HR" sz="2400" dirty="0"/>
              <a:t> za očuvanje naše budućnosti </a:t>
            </a:r>
          </a:p>
          <a:p>
            <a:endParaRPr lang="hr-HR" sz="2400" dirty="0"/>
          </a:p>
          <a:p>
            <a:r>
              <a:rPr lang="hr-HR" sz="2400" dirty="0"/>
              <a:t>Kako iskoristiti nove trendove i tehnologije za bolje pozicioniranje u maloprodaji </a:t>
            </a:r>
          </a:p>
          <a:p>
            <a:r>
              <a:rPr lang="hr-HR" sz="2400" dirty="0"/>
              <a:t>   Primjer : </a:t>
            </a:r>
            <a:r>
              <a:rPr lang="hr-HR" sz="2400" dirty="0" err="1"/>
              <a:t>Food</a:t>
            </a:r>
            <a:r>
              <a:rPr lang="hr-HR" sz="2400" dirty="0"/>
              <a:t> to </a:t>
            </a:r>
            <a:r>
              <a:rPr lang="hr-HR" sz="2400" dirty="0" err="1"/>
              <a:t>go</a:t>
            </a:r>
            <a:r>
              <a:rPr lang="hr-HR" sz="2400" dirty="0"/>
              <a:t> i </a:t>
            </a:r>
            <a:r>
              <a:rPr lang="hr-HR" sz="2400" dirty="0" err="1"/>
              <a:t>Ready</a:t>
            </a:r>
            <a:r>
              <a:rPr lang="hr-HR" sz="2400" dirty="0"/>
              <a:t> to </a:t>
            </a:r>
            <a:r>
              <a:rPr lang="hr-HR" sz="2400" dirty="0" err="1"/>
              <a:t>eat</a:t>
            </a:r>
            <a:r>
              <a:rPr lang="hr-HR" sz="2400" dirty="0"/>
              <a:t> maloprodajni koncept </a:t>
            </a:r>
          </a:p>
        </p:txBody>
      </p:sp>
    </p:spTree>
    <p:extLst>
      <p:ext uri="{BB962C8B-B14F-4D97-AF65-F5344CB8AC3E}">
        <p14:creationId xmlns:p14="http://schemas.microsoft.com/office/powerpoint/2010/main" val="7498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6D26316-842A-4E74-9FBE-4B18EF38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1" dirty="0"/>
              <a:t>ODRŽIVOST JE KLJUČ POVJERENJA I USPJEHA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E81F8CD-9D51-42D5-BE0E-7C740A0EC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zaslužena vjernost  bazirana na povjerenju  nosi dodatnu vrijednost i osigurava dugoročno poslovanje na zdravim temeljima </a:t>
            </a:r>
          </a:p>
          <a:p>
            <a:endParaRPr lang="hr-HR" sz="2400" dirty="0"/>
          </a:p>
          <a:p>
            <a:r>
              <a:rPr lang="hr-HR" sz="2400" dirty="0"/>
              <a:t>razumijevanje , prilagođavanje  </a:t>
            </a:r>
            <a:r>
              <a:rPr lang="hr-HR" sz="2400" dirty="0" err="1"/>
              <a:t>loyalty</a:t>
            </a:r>
            <a:r>
              <a:rPr lang="hr-HR" sz="2400" dirty="0"/>
              <a:t> programa  potrebama i preferencijama  ciljanih kupaca  ključno je za postizanje uspjeha </a:t>
            </a:r>
          </a:p>
        </p:txBody>
      </p:sp>
    </p:spTree>
    <p:extLst>
      <p:ext uri="{BB962C8B-B14F-4D97-AF65-F5344CB8AC3E}">
        <p14:creationId xmlns:p14="http://schemas.microsoft.com/office/powerpoint/2010/main" val="1421424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57761E-7BDA-4895-B598-A57AB0CA0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b="1" dirty="0"/>
              <a:t>NEZAMJENJIVA ULOGA PRODAVAČA U MALOPRODAJI</a:t>
            </a:r>
            <a:endParaRPr lang="hr-HR" sz="32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174EB04-EC10-4495-ABF3-FEE36A533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PRODAVAČI SU SRCE MALOPRODAJE, </a:t>
            </a:r>
          </a:p>
          <a:p>
            <a:r>
              <a:rPr lang="hr-HR" sz="2400" dirty="0"/>
              <a:t>PRODAVAČI SU LICE TRGOVINE</a:t>
            </a:r>
          </a:p>
          <a:p>
            <a:endParaRPr lang="hr-HR" sz="2400" dirty="0"/>
          </a:p>
          <a:p>
            <a:r>
              <a:rPr lang="hr-HR" sz="2400" dirty="0"/>
              <a:t>Njihova sposobnost da pruže personaliziranu korisnički usmjerenu uslugu , ključna je za   izgradnju  lojalnosti kupaca , Stvaranje pozitivnih korisničkih  iskustava  i uspješno poslovanje trgovina</a:t>
            </a:r>
          </a:p>
        </p:txBody>
      </p:sp>
    </p:spTree>
    <p:extLst>
      <p:ext uri="{BB962C8B-B14F-4D97-AF65-F5344CB8AC3E}">
        <p14:creationId xmlns:p14="http://schemas.microsoft.com/office/powerpoint/2010/main" val="1051597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5A611D-BF5E-4A8E-ABBC-89676497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7" y="2571262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hr-HR" sz="4000" b="1" dirty="0"/>
              <a:t>HVALA NA PAŽNJI!</a:t>
            </a:r>
          </a:p>
        </p:txBody>
      </p:sp>
      <p:sp>
        <p:nvSpPr>
          <p:cNvPr id="6" name="Podnaslov 2">
            <a:extLst>
              <a:ext uri="{FF2B5EF4-FFF2-40B4-BE49-F238E27FC236}">
                <a16:creationId xmlns:a16="http://schemas.microsoft.com/office/drawing/2014/main" id="{41A00C17-9F61-438F-9231-AB318173B3FA}"/>
              </a:ext>
            </a:extLst>
          </p:cNvPr>
          <p:cNvSpPr txBox="1">
            <a:spLocks/>
          </p:cNvSpPr>
          <p:nvPr/>
        </p:nvSpPr>
        <p:spPr>
          <a:xfrm>
            <a:off x="203199" y="5597117"/>
            <a:ext cx="7197726" cy="1405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2400" dirty="0"/>
              <a:t>PREDAVAČ: </a:t>
            </a:r>
            <a:r>
              <a:rPr lang="hr-H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MR.SC. BRANKO  PAVLOVIĆ</a:t>
            </a:r>
          </a:p>
        </p:txBody>
      </p:sp>
    </p:spTree>
    <p:extLst>
      <p:ext uri="{BB962C8B-B14F-4D97-AF65-F5344CB8AC3E}">
        <p14:creationId xmlns:p14="http://schemas.microsoft.com/office/powerpoint/2010/main" val="32555839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beski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Nebeski</Template>
  <TotalTime>98</TotalTime>
  <Words>556</Words>
  <Application>Microsoft Office PowerPoint</Application>
  <PresentationFormat>Široki zaslon</PresentationFormat>
  <Paragraphs>78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Nebeski</vt:lpstr>
      <vt:lpstr>PowerPoint prezentacija</vt:lpstr>
      <vt:lpstr>PRODAJA BUDUĆNOSTI - KAKO ĆE IZGLEDATI ZA DESET GODINA /maloprodaja /</vt:lpstr>
      <vt:lpstr>PRODAJA BUDUĆNOSTI-KAKO ĆE IZGLEDATI 2033 GODINE</vt:lpstr>
      <vt:lpstr>RAZVOJ PRIVATNIH MARKI</vt:lpstr>
      <vt:lpstr>MOZAK  „ŽELI“ SEBI  POZNATE MARKE – BRENDOVE</vt:lpstr>
      <vt:lpstr>SPACE MANAGMENT</vt:lpstr>
      <vt:lpstr>CATEGORY MANAGEMENT</vt:lpstr>
      <vt:lpstr>INOVACIJAMA DO HIPERFIZIČKIH TRGOVINA</vt:lpstr>
      <vt:lpstr>Hiperfizičke trgovine</vt:lpstr>
      <vt:lpstr>UMJETNA INTELIGENCIJA</vt:lpstr>
      <vt:lpstr>ODRŽIVOST JE KLJUČ POVJERENJA I USPJEHA</vt:lpstr>
      <vt:lpstr>NEZAMJENJIVA ULOGA PRODAVAČA U MALOPRODAJI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SUPERPRODAVAČ</dc:title>
  <dc:creator>Kristijan Marenščak</dc:creator>
  <cp:lastModifiedBy>RIPUP doo</cp:lastModifiedBy>
  <cp:revision>21</cp:revision>
  <dcterms:created xsi:type="dcterms:W3CDTF">2022-09-27T12:02:10Z</dcterms:created>
  <dcterms:modified xsi:type="dcterms:W3CDTF">2023-10-10T06:38:41Z</dcterms:modified>
</cp:coreProperties>
</file>