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61" r:id="rId5"/>
    <p:sldId id="262" r:id="rId6"/>
    <p:sldId id="269" r:id="rId7"/>
    <p:sldId id="263" r:id="rId8"/>
    <p:sldId id="270" r:id="rId9"/>
    <p:sldId id="271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759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92AB88-F9FC-BB4A-BF2A-A352910C91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C8C80B-37DA-1145-BD14-8AB555602B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86908-C855-3043-AF81-3431CE174F99}" type="datetimeFigureOut">
              <a:rPr lang="sr-Latn-RS" smtClean="0"/>
              <a:t>18.9.23.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F1A1C4-8277-9448-B111-941E3C3CCC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14A2A-3ADA-A445-BD3A-2462C39B5D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DB916-555B-5140-BD18-B7B0A670640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75622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71E71-C384-A340-8367-F482E2CF5FFE}" type="datetimeFigureOut">
              <a:rPr lang="sr-Latn-RS" smtClean="0"/>
              <a:t>18.9.23.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30FE7-D2A5-8C40-AD49-1B509F7A160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7871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13620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80798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56294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66141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72803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55877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92771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82990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64221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11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53486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30FE7-D2A5-8C40-AD49-1B509F7A160F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51451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09F5552-39CF-49BE-9BA3-F2C2E97D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CDD5D4-DC0E-4B2C-8B6B-FCAA00ECE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728FC79-9A51-CA42-8F46-49645CEC4EBE}"/>
              </a:ext>
            </a:extLst>
          </p:cNvPr>
          <p:cNvSpPr txBox="1">
            <a:spLocks/>
          </p:cNvSpPr>
          <p:nvPr/>
        </p:nvSpPr>
        <p:spPr>
          <a:xfrm>
            <a:off x="1132411" y="396047"/>
            <a:ext cx="2873060" cy="1491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200" dirty="0">
                <a:latin typeface="+mj-lt"/>
                <a:ea typeface="+mj-ea"/>
                <a:cs typeface="+mj-cs"/>
              </a:rPr>
              <a:t>Bićanić Consulting 2023.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E1D06-3B22-684F-90B5-3E9100822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5250" y="1644675"/>
            <a:ext cx="6254750" cy="2664124"/>
          </a:xfrm>
        </p:spPr>
        <p:txBody>
          <a:bodyPr/>
          <a:lstStyle/>
          <a:p>
            <a:pPr defTabSz="548640"/>
            <a:r>
              <a:rPr lang="sr-Latn-RS" sz="6000" kern="1200" cap="all" spc="480" baseline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ProjektNA</a:t>
            </a:r>
            <a:r>
              <a:rPr lang="sr-Latn-RS" sz="6000" kern="1200" cap="all" spc="48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PRODAJA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FF878-27E4-4C4D-BCEF-F6AEDAC87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526" y="4185846"/>
            <a:ext cx="5406795" cy="1578849"/>
          </a:xfrm>
        </p:spPr>
        <p:txBody>
          <a:bodyPr>
            <a:normAutofit/>
          </a:bodyPr>
          <a:lstStyle/>
          <a:p>
            <a:pPr defTabSz="548640">
              <a:lnSpc>
                <a:spcPct val="90000"/>
              </a:lnSpc>
              <a:spcBef>
                <a:spcPts val="420"/>
              </a:spcBef>
            </a:pPr>
            <a:r>
              <a:rPr lang="sr-Latn-RS" sz="2400" b="1" i="0" kern="1200" cap="all" spc="24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KAKO UČINKOVITO UPRAVLJATI prodajom u kompleksnom okruženju</a:t>
            </a:r>
            <a:endParaRPr lang="sr-Latn-RS" sz="2400" dirty="0"/>
          </a:p>
        </p:txBody>
      </p:sp>
      <p:pic>
        <p:nvPicPr>
          <p:cNvPr id="6" name="Picture 5" descr="A logo of a person running&#10;&#10;Description automatically generated">
            <a:extLst>
              <a:ext uri="{FF2B5EF4-FFF2-40B4-BE49-F238E27FC236}">
                <a16:creationId xmlns:a16="http://schemas.microsoft.com/office/drawing/2014/main" id="{6953552B-2FCD-B648-831E-7D90FA44B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689" y="213716"/>
            <a:ext cx="3731847" cy="149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8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F0BE6-C771-3E4A-9E18-DC8FEB4E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010" y="781456"/>
            <a:ext cx="10178322" cy="1492132"/>
          </a:xfrm>
        </p:spPr>
        <p:txBody>
          <a:bodyPr/>
          <a:lstStyle/>
          <a:p>
            <a:r>
              <a:rPr lang="sr-Latn-RS" dirty="0"/>
              <a:t>UVOD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9D30B-FBCD-544F-B5B3-EA4956DE1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010" y="1736887"/>
            <a:ext cx="10178322" cy="3593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Latn-RS" sz="2800" dirty="0">
                <a:solidFill>
                  <a:schemeClr val="tx1"/>
                </a:solidFill>
              </a:rPr>
              <a:t>Današnji </a:t>
            </a:r>
            <a:r>
              <a:rPr lang="sr-Latn-RS" sz="2800" dirty="0" err="1">
                <a:solidFill>
                  <a:schemeClr val="tx1"/>
                </a:solidFill>
              </a:rPr>
              <a:t>svijet</a:t>
            </a:r>
            <a:r>
              <a:rPr lang="sr-Latn-RS" sz="2800" dirty="0">
                <a:solidFill>
                  <a:schemeClr val="tx1"/>
                </a:solidFill>
              </a:rPr>
              <a:t> prodaje nalazi se pod velikim </a:t>
            </a:r>
            <a:r>
              <a:rPr lang="sr-Latn-RS" sz="2800" dirty="0" err="1">
                <a:solidFill>
                  <a:schemeClr val="tx1"/>
                </a:solidFill>
              </a:rPr>
              <a:t>utjecajem</a:t>
            </a:r>
            <a:r>
              <a:rPr lang="sr-Latn-RS" sz="2800" dirty="0">
                <a:solidFill>
                  <a:schemeClr val="tx1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sr-Latn-RS" sz="2800" dirty="0">
                <a:solidFill>
                  <a:schemeClr val="tx1"/>
                </a:solidFill>
              </a:rPr>
              <a:t>Sve veće kompleksnosti u prodaji i nabavi;</a:t>
            </a:r>
          </a:p>
          <a:p>
            <a:pPr>
              <a:buFontTx/>
              <a:buChar char="-"/>
            </a:pPr>
            <a:r>
              <a:rPr lang="sr-Latn-RS" sz="2800" dirty="0">
                <a:solidFill>
                  <a:schemeClr val="tx1"/>
                </a:solidFill>
              </a:rPr>
              <a:t>Novih tehnologija;</a:t>
            </a:r>
          </a:p>
          <a:p>
            <a:pPr>
              <a:buFontTx/>
              <a:buChar char="-"/>
            </a:pPr>
            <a:r>
              <a:rPr lang="sr-Latn-RS" sz="2800" dirty="0">
                <a:solidFill>
                  <a:schemeClr val="tx1"/>
                </a:solidFill>
              </a:rPr>
              <a:t>Tržišnih </a:t>
            </a:r>
            <a:r>
              <a:rPr lang="sr-Latn-RS" sz="2800" dirty="0" err="1">
                <a:solidFill>
                  <a:schemeClr val="tx1"/>
                </a:solidFill>
              </a:rPr>
              <a:t>neizvjesnosti</a:t>
            </a:r>
            <a:r>
              <a:rPr lang="sr-Latn-RS" sz="2800" dirty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endParaRPr lang="sr-Latn-R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Latn-RS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sr-Latn-RS" sz="2800" b="1" dirty="0">
                <a:solidFill>
                  <a:schemeClr val="tx1"/>
                </a:solidFill>
              </a:rPr>
              <a:t>To dovodi i do povećane kompleksnosti u ukupnom prodajnom procesu!</a:t>
            </a:r>
          </a:p>
          <a:p>
            <a:pPr marL="0" indent="0">
              <a:buNone/>
            </a:pPr>
            <a:endParaRPr lang="sr-Latn-R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80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5B08-0A45-D341-BE7D-FEDF43D9D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Što je to projektna prodaja?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1B566-6813-C541-A12E-45346328F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800" b="1" dirty="0">
                <a:solidFill>
                  <a:schemeClr val="tx1"/>
                </a:solidFill>
              </a:rPr>
              <a:t>Projektna prodaja </a:t>
            </a:r>
            <a:r>
              <a:rPr lang="hr-HR" sz="2800" dirty="0">
                <a:solidFill>
                  <a:schemeClr val="tx1"/>
                </a:solidFill>
              </a:rPr>
              <a:t>objašnjava vrstu prodaje koju (</a:t>
            </a:r>
            <a:r>
              <a:rPr lang="hr-HR" sz="2800" dirty="0" err="1">
                <a:solidFill>
                  <a:schemeClr val="tx1"/>
                </a:solidFill>
              </a:rPr>
              <a:t>međuostalim</a:t>
            </a:r>
            <a:r>
              <a:rPr lang="hr-HR" sz="2800" dirty="0">
                <a:solidFill>
                  <a:schemeClr val="tx1"/>
                </a:solidFill>
              </a:rPr>
              <a:t>) obilježava:</a:t>
            </a:r>
          </a:p>
          <a:p>
            <a:pPr>
              <a:buFontTx/>
              <a:buChar char="-"/>
            </a:pPr>
            <a:r>
              <a:rPr lang="hr-HR" sz="2800" dirty="0">
                <a:solidFill>
                  <a:schemeClr val="tx1"/>
                </a:solidFill>
              </a:rPr>
              <a:t>duži vremenski ciklus (od inicijalnih aktivnosti do zaključivanja);</a:t>
            </a:r>
          </a:p>
          <a:p>
            <a:pPr>
              <a:buFontTx/>
              <a:buChar char="-"/>
            </a:pPr>
            <a:r>
              <a:rPr lang="hr-HR" sz="2800" dirty="0">
                <a:solidFill>
                  <a:schemeClr val="tx1"/>
                </a:solidFill>
              </a:rPr>
              <a:t>komunikacija više osoba sa strane ponuđača sa više osoba na strani kupca;</a:t>
            </a:r>
          </a:p>
          <a:p>
            <a:pPr>
              <a:buFontTx/>
              <a:buChar char="-"/>
            </a:pPr>
            <a:r>
              <a:rPr lang="hr-HR" sz="2800" dirty="0">
                <a:solidFill>
                  <a:schemeClr val="tx1"/>
                </a:solidFill>
              </a:rPr>
              <a:t>strateški i dugoročni odnos sa kupcem sa kojim se ostvaruju; prihodi koji predstavljaju značajni dio prometa (ključni kupci).</a:t>
            </a:r>
          </a:p>
        </p:txBody>
      </p:sp>
    </p:spTree>
    <p:extLst>
      <p:ext uri="{BB962C8B-B14F-4D97-AF65-F5344CB8AC3E}">
        <p14:creationId xmlns:p14="http://schemas.microsoft.com/office/powerpoint/2010/main" val="2782775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8BC0-7806-AF41-A7F4-7EC19A4A8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Kakvi moramo biti u Projektnoj prodaji?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6192A-A272-D440-87A2-6644ED6E4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Latn-RS" sz="2800" dirty="0">
                <a:solidFill>
                  <a:schemeClr val="tx1"/>
                </a:solidFill>
              </a:rPr>
              <a:t>Fokus na krajnju i individualnu korist za kupca koju komuniciramo u svakom trenutku.</a:t>
            </a:r>
          </a:p>
          <a:p>
            <a:r>
              <a:rPr lang="sr-Latn-RS" sz="2800" dirty="0">
                <a:solidFill>
                  <a:schemeClr val="tx1"/>
                </a:solidFill>
              </a:rPr>
              <a:t>Potpuno koordinacija.</a:t>
            </a:r>
          </a:p>
          <a:p>
            <a:r>
              <a:rPr lang="sr-Latn-RS" sz="2800" dirty="0">
                <a:solidFill>
                  <a:schemeClr val="tx1"/>
                </a:solidFill>
              </a:rPr>
              <a:t>Neprekidna </a:t>
            </a:r>
            <a:r>
              <a:rPr lang="sr-Latn-RS" sz="2800" dirty="0" err="1">
                <a:solidFill>
                  <a:schemeClr val="tx1"/>
                </a:solidFill>
              </a:rPr>
              <a:t>autokorekcija</a:t>
            </a:r>
            <a:r>
              <a:rPr lang="sr-Latn-RS" sz="2800" dirty="0">
                <a:solidFill>
                  <a:schemeClr val="tx1"/>
                </a:solidFill>
              </a:rPr>
              <a:t>.</a:t>
            </a:r>
          </a:p>
          <a:p>
            <a:r>
              <a:rPr lang="sr-Latn-RS" sz="2800" dirty="0" err="1">
                <a:solidFill>
                  <a:schemeClr val="tx1"/>
                </a:solidFill>
              </a:rPr>
              <a:t>Uvijek</a:t>
            </a:r>
            <a:r>
              <a:rPr lang="sr-Latn-RS" sz="2800" dirty="0">
                <a:solidFill>
                  <a:schemeClr val="tx1"/>
                </a:solidFill>
              </a:rPr>
              <a:t> “u pravom trenutku“, na „pravom </a:t>
            </a:r>
            <a:r>
              <a:rPr lang="sr-Latn-RS" sz="2800" dirty="0" err="1">
                <a:solidFill>
                  <a:schemeClr val="tx1"/>
                </a:solidFill>
              </a:rPr>
              <a:t>mjestu</a:t>
            </a:r>
            <a:r>
              <a:rPr lang="sr-Latn-RS" sz="2800" dirty="0">
                <a:solidFill>
                  <a:schemeClr val="tx1"/>
                </a:solidFill>
              </a:rPr>
              <a:t>“ i sa „pravom osobom“.</a:t>
            </a:r>
          </a:p>
          <a:p>
            <a:r>
              <a:rPr lang="sr-Latn-RS" sz="2800" dirty="0">
                <a:solidFill>
                  <a:schemeClr val="tx1"/>
                </a:solidFill>
              </a:rPr>
              <a:t>Idealno ulaganje resursa (</a:t>
            </a:r>
            <a:r>
              <a:rPr lang="sr-Latn-RS" sz="2800" dirty="0" err="1">
                <a:solidFill>
                  <a:schemeClr val="tx1"/>
                </a:solidFill>
              </a:rPr>
              <a:t>lean</a:t>
            </a:r>
            <a:r>
              <a:rPr lang="sr-Latn-RS" sz="2800" dirty="0">
                <a:solidFill>
                  <a:schemeClr val="tx1"/>
                </a:solidFill>
              </a:rPr>
              <a:t>, </a:t>
            </a:r>
            <a:r>
              <a:rPr lang="sr-Latn-RS" sz="2800" dirty="0" err="1">
                <a:solidFill>
                  <a:schemeClr val="tx1"/>
                </a:solidFill>
              </a:rPr>
              <a:t>agile</a:t>
            </a:r>
            <a:r>
              <a:rPr lang="sr-Latn-RS" sz="2800" dirty="0">
                <a:solidFill>
                  <a:schemeClr val="tx1"/>
                </a:solidFill>
              </a:rPr>
              <a:t>).</a:t>
            </a:r>
          </a:p>
          <a:p>
            <a:pPr marL="0" indent="0">
              <a:buNone/>
            </a:pPr>
            <a:endParaRPr lang="sr-Latn-RS" sz="2800" dirty="0">
              <a:solidFill>
                <a:schemeClr val="tx1"/>
              </a:solidFill>
            </a:endParaRPr>
          </a:p>
          <a:p>
            <a:endParaRPr lang="sr-Latn-R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10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02103-8D43-4149-91CA-DD81BF58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Kako funkcionira projektna prodaja?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B7B6A-E1E7-864E-A75F-CA891B21B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24749"/>
            <a:ext cx="10178322" cy="3593591"/>
          </a:xfrm>
        </p:spPr>
        <p:txBody>
          <a:bodyPr>
            <a:noAutofit/>
          </a:bodyPr>
          <a:lstStyle/>
          <a:p>
            <a:r>
              <a:rPr lang="sr-Latn-RS" sz="2400" dirty="0">
                <a:solidFill>
                  <a:schemeClr val="tx1"/>
                </a:solidFill>
              </a:rPr>
              <a:t>Odabir odgovarajućih kupaca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Stvaranje tima</a:t>
            </a:r>
          </a:p>
          <a:p>
            <a:r>
              <a:rPr lang="sr-Latn-RS" sz="2400" dirty="0" err="1">
                <a:solidFill>
                  <a:schemeClr val="tx1"/>
                </a:solidFill>
              </a:rPr>
              <a:t>Raspodjela</a:t>
            </a:r>
            <a:r>
              <a:rPr lang="sr-Latn-RS" sz="2400" dirty="0">
                <a:solidFill>
                  <a:schemeClr val="tx1"/>
                </a:solidFill>
              </a:rPr>
              <a:t> uloga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Inicijalno planiranje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Osmišljavanje, delegiranje i realizacija planiranih aktivnosti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Sustavna i redovita komunikacija „na jednom </a:t>
            </a:r>
            <a:r>
              <a:rPr lang="sr-Latn-RS" sz="2400" dirty="0" err="1">
                <a:solidFill>
                  <a:schemeClr val="tx1"/>
                </a:solidFill>
              </a:rPr>
              <a:t>mjestu</a:t>
            </a:r>
            <a:r>
              <a:rPr lang="sr-Latn-RS" sz="2400" dirty="0">
                <a:solidFill>
                  <a:schemeClr val="tx1"/>
                </a:solidFill>
              </a:rPr>
              <a:t>“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Upotreba projektnih alata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Redoviti projektni sastanci do realizacije</a:t>
            </a:r>
          </a:p>
        </p:txBody>
      </p:sp>
    </p:spTree>
    <p:extLst>
      <p:ext uri="{BB962C8B-B14F-4D97-AF65-F5344CB8AC3E}">
        <p14:creationId xmlns:p14="http://schemas.microsoft.com/office/powerpoint/2010/main" val="2458448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290" y="152120"/>
            <a:ext cx="7886699" cy="699516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2800" dirty="0"/>
              <a:t>B2B </a:t>
            </a:r>
            <a:r>
              <a:rPr lang="en-US" sz="2800" dirty="0" err="1"/>
              <a:t>kompleksni</a:t>
            </a:r>
            <a:r>
              <a:rPr lang="en-US" sz="2800" dirty="0"/>
              <a:t> </a:t>
            </a:r>
            <a:r>
              <a:rPr lang="en-US" sz="2800" dirty="0" err="1"/>
              <a:t>kupovni</a:t>
            </a:r>
            <a:r>
              <a:rPr lang="en-US" sz="2800" dirty="0"/>
              <a:t> </a:t>
            </a:r>
            <a:r>
              <a:rPr lang="en-US" sz="2800" dirty="0" err="1"/>
              <a:t>proces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019619"/>
              </p:ext>
            </p:extLst>
          </p:nvPr>
        </p:nvGraphicFramePr>
        <p:xfrm>
          <a:off x="1789522" y="2334728"/>
          <a:ext cx="7676015" cy="196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5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8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1216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NAJVAŽNIJI ZADATAK PRODAJE: PREUZETI KONTROLU!!!</a:t>
                      </a:r>
                    </a:p>
                  </a:txBody>
                  <a:tcPr marL="82712" marR="82712" marT="41357" marB="41357"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extLst>
                  <a:ext uri="{0D108BD9-81ED-4DB2-BD59-A6C34878D82A}">
                    <a16:rowId xmlns:a16="http://schemas.microsoft.com/office/drawing/2014/main" val="2576835585"/>
                  </a:ext>
                </a:extLst>
              </a:tr>
              <a:tr h="112432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Nema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interesa</a:t>
                      </a:r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Definiranje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potreba</a:t>
                      </a:r>
                      <a:r>
                        <a:rPr lang="en-US" sz="1400" dirty="0"/>
                        <a:t>,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s</a:t>
                      </a:r>
                      <a:r>
                        <a:rPr lang="en-US" sz="1400" dirty="0" err="1"/>
                        <a:t>kupljanje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procesuiranje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informacija</a:t>
                      </a:r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Donošenje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odluke</a:t>
                      </a:r>
                      <a:r>
                        <a:rPr lang="en-US" sz="1400" dirty="0"/>
                        <a:t> o tome </a:t>
                      </a:r>
                      <a:r>
                        <a:rPr lang="en-US" sz="1400" dirty="0" err="1"/>
                        <a:t>nastavlja</a:t>
                      </a:r>
                      <a:r>
                        <a:rPr lang="en-US" sz="1400" dirty="0"/>
                        <a:t> li se </a:t>
                      </a:r>
                      <a:r>
                        <a:rPr lang="en-US" sz="1400" dirty="0" err="1"/>
                        <a:t>ili</a:t>
                      </a:r>
                      <a:r>
                        <a:rPr lang="en-US" sz="1400" baseline="0" dirty="0"/>
                        <a:t> ne </a:t>
                      </a:r>
                      <a:r>
                        <a:rPr lang="en-US" sz="1400" baseline="0" dirty="0" err="1"/>
                        <a:t>te</a:t>
                      </a:r>
                      <a:r>
                        <a:rPr lang="en-US" sz="1400" baseline="0" dirty="0"/>
                        <a:t> u </a:t>
                      </a:r>
                      <a:r>
                        <a:rPr lang="en-US" sz="1400" baseline="0" dirty="0" err="1"/>
                        <a:t>kojem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pravcu</a:t>
                      </a:r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Odluka</a:t>
                      </a:r>
                      <a:r>
                        <a:rPr lang="en-US" sz="1400" baseline="0" dirty="0"/>
                        <a:t> o </a:t>
                      </a:r>
                      <a:r>
                        <a:rPr lang="en-US" sz="1400" baseline="0" dirty="0" err="1"/>
                        <a:t>užem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krugu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dobavljača</a:t>
                      </a:r>
                      <a:r>
                        <a:rPr lang="en-US" sz="1400" baseline="0" dirty="0"/>
                        <a:t> + </a:t>
                      </a:r>
                      <a:r>
                        <a:rPr lang="en-US" sz="1400" baseline="0" dirty="0" err="1"/>
                        <a:t>pregovaranje</a:t>
                      </a:r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Donošenje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odluke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dobavljaču</a:t>
                      </a:r>
                      <a:endParaRPr lang="en-US" sz="1400" dirty="0"/>
                    </a:p>
                  </a:txBody>
                  <a:tcPr marL="82712" marR="82712" marT="41357" marB="4135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304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err="1"/>
                        <a:t>Faza</a:t>
                      </a:r>
                      <a:r>
                        <a:rPr lang="en-US" sz="1700" b="1" dirty="0"/>
                        <a:t> 1</a:t>
                      </a:r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err="1"/>
                        <a:t>Faza</a:t>
                      </a:r>
                      <a:r>
                        <a:rPr lang="en-US" sz="1700" b="1" dirty="0"/>
                        <a:t> 2</a:t>
                      </a:r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err="1"/>
                        <a:t>Faza</a:t>
                      </a:r>
                      <a:r>
                        <a:rPr lang="en-US" sz="1700" b="1" baseline="0" dirty="0"/>
                        <a:t> 3</a:t>
                      </a:r>
                      <a:endParaRPr lang="en-US" sz="1700" b="1" dirty="0"/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err="1"/>
                        <a:t>Faza</a:t>
                      </a:r>
                      <a:r>
                        <a:rPr lang="en-US" sz="1700" b="1" dirty="0"/>
                        <a:t> 4</a:t>
                      </a:r>
                    </a:p>
                  </a:txBody>
                  <a:tcPr marL="82712" marR="82712" marT="41357" marB="4135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err="1"/>
                        <a:t>Faza</a:t>
                      </a:r>
                      <a:r>
                        <a:rPr lang="en-US" sz="1700" b="1" dirty="0"/>
                        <a:t> 5</a:t>
                      </a:r>
                    </a:p>
                  </a:txBody>
                  <a:tcPr marL="82712" marR="82712" marT="41357" marB="41357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1919129" y="2177466"/>
            <a:ext cx="7416800" cy="127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iangle 6"/>
          <p:cNvSpPr/>
          <p:nvPr/>
        </p:nvSpPr>
        <p:spPr>
          <a:xfrm rot="10800000">
            <a:off x="5775312" y="1927447"/>
            <a:ext cx="342900" cy="19976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DC3AA-B49C-8C4B-A1C6-DB73B7714653}"/>
              </a:ext>
            </a:extLst>
          </p:cNvPr>
          <p:cNvSpPr txBox="1"/>
          <p:nvPr/>
        </p:nvSpPr>
        <p:spPr>
          <a:xfrm>
            <a:off x="1815886" y="1852189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R" b="1" dirty="0"/>
              <a:t>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769032-A110-594A-AB8A-E7E53D4AF092}"/>
              </a:ext>
            </a:extLst>
          </p:cNvPr>
          <p:cNvSpPr txBox="1"/>
          <p:nvPr/>
        </p:nvSpPr>
        <p:spPr>
          <a:xfrm>
            <a:off x="8636548" y="184583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R" b="1" dirty="0"/>
              <a:t>100%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178F1-8F0B-554A-84E1-BAF51D3CEF3C}"/>
              </a:ext>
            </a:extLst>
          </p:cNvPr>
          <p:cNvSpPr txBox="1"/>
          <p:nvPr/>
        </p:nvSpPr>
        <p:spPr>
          <a:xfrm>
            <a:off x="3603278" y="5118653"/>
            <a:ext cx="52650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R" sz="2400" dirty="0"/>
              <a:t>Ključna činjenica: U kompleksnoj prodaji </a:t>
            </a:r>
          </a:p>
          <a:p>
            <a:r>
              <a:rPr lang="en-HR" sz="2400" dirty="0"/>
              <a:t>postoji više kupovnih procesa paralelno!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32BED5-DB73-284A-A1F6-05AD2935BD6C}"/>
              </a:ext>
            </a:extLst>
          </p:cNvPr>
          <p:cNvSpPr txBox="1"/>
          <p:nvPr/>
        </p:nvSpPr>
        <p:spPr>
          <a:xfrm>
            <a:off x="9669303" y="2550389"/>
            <a:ext cx="163859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R" sz="2800" dirty="0"/>
              <a:t>X broj </a:t>
            </a:r>
          </a:p>
          <a:p>
            <a:r>
              <a:rPr lang="en-HR" sz="2800" dirty="0"/>
              <a:t>uključenih</a:t>
            </a:r>
          </a:p>
          <a:p>
            <a:r>
              <a:rPr lang="en-HR" sz="2800" dirty="0"/>
              <a:t>osoba</a:t>
            </a:r>
          </a:p>
        </p:txBody>
      </p:sp>
    </p:spTree>
    <p:extLst>
      <p:ext uri="{BB962C8B-B14F-4D97-AF65-F5344CB8AC3E}">
        <p14:creationId xmlns:p14="http://schemas.microsoft.com/office/powerpoint/2010/main" val="2252531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6524B-4865-AC42-8C8B-551A8A7A8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Uloge kod kupca u projektnoj prodaji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F6F95-4D3F-4549-8B39-0CFA32A4C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 sz="1000"/>
            </a:pPr>
            <a:r>
              <a:rPr lang="en-GB" sz="2800" b="1" dirty="0">
                <a:solidFill>
                  <a:srgbClr val="000000"/>
                </a:solidFill>
                <a:latin typeface="Tahoma" pitchFamily="2" charset="0"/>
                <a:ea typeface="Tahoma" pitchFamily="2" charset="0"/>
                <a:cs typeface="Tahoma" pitchFamily="2" charset="0"/>
              </a:rPr>
              <a:t>ULOGA U KUPOVNOM PROCESU:</a:t>
            </a:r>
            <a:endParaRPr lang="en-GB" sz="2800" dirty="0">
              <a:solidFill>
                <a:srgbClr val="000000"/>
              </a:solidFill>
              <a:latin typeface="Tahoma" pitchFamily="2" charset="0"/>
              <a:ea typeface="Tahoma" pitchFamily="2" charset="0"/>
              <a:cs typeface="Tahoma" pitchFamily="2" charset="0"/>
            </a:endParaRPr>
          </a:p>
          <a:p>
            <a:pPr>
              <a:defRPr sz="1000"/>
            </a:pPr>
            <a:r>
              <a:rPr lang="en-GB" sz="2800" dirty="0">
                <a:solidFill>
                  <a:srgbClr val="000000"/>
                </a:solidFill>
                <a:latin typeface="Tahoma" pitchFamily="2" charset="0"/>
                <a:ea typeface="Tahoma" pitchFamily="2" charset="0"/>
                <a:cs typeface="Tahoma" pitchFamily="2" charset="0"/>
              </a:rPr>
              <a:t>POTPISNIK</a:t>
            </a:r>
          </a:p>
          <a:p>
            <a:pPr>
              <a:defRPr sz="1000"/>
            </a:pPr>
            <a:r>
              <a:rPr lang="en-GB" sz="2800" dirty="0">
                <a:solidFill>
                  <a:srgbClr val="000000"/>
                </a:solidFill>
                <a:latin typeface="Tahoma" pitchFamily="2" charset="0"/>
                <a:ea typeface="Tahoma" pitchFamily="2" charset="0"/>
                <a:cs typeface="Tahoma" pitchFamily="2" charset="0"/>
              </a:rPr>
              <a:t>SUDIONIK</a:t>
            </a:r>
          </a:p>
          <a:p>
            <a:pPr>
              <a:defRPr sz="1000"/>
            </a:pPr>
            <a:r>
              <a:rPr lang="en-GB" sz="2800" dirty="0">
                <a:solidFill>
                  <a:srgbClr val="000000"/>
                </a:solidFill>
                <a:latin typeface="Tahoma" pitchFamily="2" charset="0"/>
                <a:ea typeface="Tahoma" pitchFamily="2" charset="0"/>
                <a:cs typeface="Tahoma" pitchFamily="2" charset="0"/>
              </a:rPr>
              <a:t>KORISNIK</a:t>
            </a:r>
          </a:p>
          <a:p>
            <a:pPr>
              <a:defRPr sz="1000"/>
            </a:pPr>
            <a:r>
              <a:rPr lang="en-GB" sz="2800" dirty="0">
                <a:solidFill>
                  <a:srgbClr val="000000"/>
                </a:solidFill>
                <a:latin typeface="Tahoma" pitchFamily="2" charset="0"/>
                <a:ea typeface="Tahoma" pitchFamily="2" charset="0"/>
                <a:cs typeface="Tahoma" pitchFamily="2" charset="0"/>
              </a:rPr>
              <a:t>PROTIVNIK</a:t>
            </a:r>
          </a:p>
          <a:p>
            <a:pPr>
              <a:defRPr sz="1000"/>
            </a:pPr>
            <a:r>
              <a:rPr lang="en-GB" sz="2800" dirty="0">
                <a:solidFill>
                  <a:srgbClr val="000000"/>
                </a:solidFill>
                <a:latin typeface="Tahoma" pitchFamily="2" charset="0"/>
                <a:ea typeface="Tahoma" pitchFamily="2" charset="0"/>
                <a:cs typeface="Tahoma" pitchFamily="2" charset="0"/>
              </a:rPr>
              <a:t>ZAGOVORNIK</a:t>
            </a:r>
          </a:p>
          <a:p>
            <a:endParaRPr lang="sr-Latn-RS" sz="2800" dirty="0"/>
          </a:p>
          <a:p>
            <a:pPr marL="0" indent="0" algn="ctr">
              <a:buNone/>
            </a:pPr>
            <a:r>
              <a:rPr lang="sr-Latn-RS" sz="2800" b="1" dirty="0">
                <a:solidFill>
                  <a:srgbClr val="FF0000"/>
                </a:solidFill>
              </a:rPr>
              <a:t>Svaki od njih ima svoje </a:t>
            </a:r>
            <a:r>
              <a:rPr lang="sr-Latn-RS" sz="2800" b="1" dirty="0" err="1">
                <a:solidFill>
                  <a:srgbClr val="FF0000"/>
                </a:solidFill>
              </a:rPr>
              <a:t>namjere</a:t>
            </a:r>
            <a:r>
              <a:rPr lang="sr-Latn-RS" sz="2800" b="1" dirty="0">
                <a:solidFill>
                  <a:srgbClr val="FF0000"/>
                </a:solidFill>
              </a:rPr>
              <a:t>, potrebe, ciljeve i koristi!</a:t>
            </a:r>
          </a:p>
        </p:txBody>
      </p:sp>
    </p:spTree>
    <p:extLst>
      <p:ext uri="{BB962C8B-B14F-4D97-AF65-F5344CB8AC3E}">
        <p14:creationId xmlns:p14="http://schemas.microsoft.com/office/powerpoint/2010/main" val="2945359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6524B-4865-AC42-8C8B-551A8A7A8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Praćenje konkurencije u projektnoj prodaji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60ACE6-CD14-B143-B4B6-48E9FCFA8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12338"/>
            <a:ext cx="10178322" cy="4363277"/>
          </a:xfrm>
        </p:spPr>
        <p:txBody>
          <a:bodyPr>
            <a:normAutofit fontScale="92500" lnSpcReduction="20000"/>
          </a:bodyPr>
          <a:lstStyle/>
          <a:p>
            <a:r>
              <a:rPr lang="en-GB" sz="2600" dirty="0" err="1">
                <a:solidFill>
                  <a:schemeClr val="tx1"/>
                </a:solidFill>
              </a:rPr>
              <a:t>Tko</a:t>
            </a:r>
            <a:r>
              <a:rPr lang="en-GB" sz="2600" dirty="0">
                <a:solidFill>
                  <a:schemeClr val="tx1"/>
                </a:solidFill>
              </a:rPr>
              <a:t> je </a:t>
            </a:r>
            <a:r>
              <a:rPr lang="en-GB" sz="2600" dirty="0" err="1">
                <a:solidFill>
                  <a:schemeClr val="tx1"/>
                </a:solidFill>
              </a:rPr>
              <a:t>konkurencija</a:t>
            </a:r>
            <a:r>
              <a:rPr lang="en-GB" sz="2600" dirty="0">
                <a:solidFill>
                  <a:schemeClr val="tx1"/>
                </a:solidFill>
              </a:rPr>
              <a:t>?</a:t>
            </a:r>
          </a:p>
          <a:p>
            <a:endParaRPr lang="en-GB" sz="2600" dirty="0">
              <a:solidFill>
                <a:schemeClr val="tx1"/>
              </a:solidFill>
            </a:endParaRPr>
          </a:p>
          <a:p>
            <a:r>
              <a:rPr lang="en-GB" sz="2600" dirty="0" err="1">
                <a:solidFill>
                  <a:schemeClr val="tx1"/>
                </a:solidFill>
              </a:rPr>
              <a:t>Tko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podupire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konkurenciju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kod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kupca</a:t>
            </a:r>
            <a:r>
              <a:rPr lang="en-GB" sz="2600" dirty="0">
                <a:solidFill>
                  <a:schemeClr val="tx1"/>
                </a:solidFill>
              </a:rPr>
              <a:t>?</a:t>
            </a:r>
          </a:p>
          <a:p>
            <a:endParaRPr lang="en-GB" sz="2600" dirty="0">
              <a:solidFill>
                <a:schemeClr val="tx1"/>
              </a:solidFill>
            </a:endParaRPr>
          </a:p>
          <a:p>
            <a:r>
              <a:rPr lang="en-GB" sz="2600" dirty="0" err="1">
                <a:solidFill>
                  <a:schemeClr val="tx1"/>
                </a:solidFill>
              </a:rPr>
              <a:t>Naša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pozicija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odnosu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na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konkurenciju</a:t>
            </a:r>
            <a:r>
              <a:rPr lang="en-GB" sz="2600" dirty="0">
                <a:solidFill>
                  <a:schemeClr val="tx1"/>
                </a:solidFill>
              </a:rPr>
              <a:t>? </a:t>
            </a:r>
          </a:p>
          <a:p>
            <a:pPr marL="514350" indent="-514350">
              <a:buAutoNum type="arabicPeriod"/>
            </a:pPr>
            <a:r>
              <a:rPr lang="en-GB" sz="2600" dirty="0" err="1">
                <a:solidFill>
                  <a:schemeClr val="tx1"/>
                </a:solidFill>
              </a:rPr>
              <a:t>Prvi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izbor</a:t>
            </a:r>
            <a:endParaRPr lang="en-GB" sz="2600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GB" sz="2600" dirty="0">
                <a:solidFill>
                  <a:schemeClr val="tx1"/>
                </a:solidFill>
              </a:rPr>
              <a:t>U (</a:t>
            </a:r>
            <a:r>
              <a:rPr lang="en-GB" sz="2600" dirty="0" err="1">
                <a:solidFill>
                  <a:schemeClr val="tx1"/>
                </a:solidFill>
              </a:rPr>
              <a:t>užem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izboru</a:t>
            </a:r>
            <a:r>
              <a:rPr lang="en-GB" sz="2600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buAutoNum type="arabicPeriod"/>
            </a:pPr>
            <a:r>
              <a:rPr lang="en-GB" sz="2600" dirty="0">
                <a:solidFill>
                  <a:schemeClr val="tx1"/>
                </a:solidFill>
              </a:rPr>
              <a:t>Van </a:t>
            </a:r>
            <a:r>
              <a:rPr lang="en-GB" sz="2600" dirty="0" err="1">
                <a:solidFill>
                  <a:schemeClr val="tx1"/>
                </a:solidFill>
              </a:rPr>
              <a:t>izbora</a:t>
            </a:r>
            <a:endParaRPr lang="en-GB" sz="2600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endParaRPr lang="en-GB" sz="2600" dirty="0">
              <a:solidFill>
                <a:schemeClr val="tx1"/>
              </a:solidFill>
            </a:endParaRPr>
          </a:p>
          <a:p>
            <a:r>
              <a:rPr lang="en-GB" sz="2600" dirty="0" err="1">
                <a:solidFill>
                  <a:schemeClr val="tx1"/>
                </a:solidFill>
              </a:rPr>
              <a:t>Gdje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smo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jači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isti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slabiji</a:t>
            </a:r>
            <a:r>
              <a:rPr lang="en-GB" sz="2600" dirty="0">
                <a:solidFill>
                  <a:schemeClr val="tx1"/>
                </a:solidFill>
              </a:rPr>
              <a:t> od </a:t>
            </a:r>
            <a:r>
              <a:rPr lang="en-GB" sz="2600" dirty="0" err="1">
                <a:solidFill>
                  <a:schemeClr val="tx1"/>
                </a:solidFill>
              </a:rPr>
              <a:t>konkurencije</a:t>
            </a:r>
            <a:r>
              <a:rPr lang="en-GB" sz="2600" dirty="0">
                <a:solidFill>
                  <a:schemeClr val="tx1"/>
                </a:solidFill>
              </a:rPr>
              <a:t> (</a:t>
            </a:r>
            <a:r>
              <a:rPr lang="en-GB" sz="2600" dirty="0" err="1">
                <a:solidFill>
                  <a:schemeClr val="tx1"/>
                </a:solidFill>
              </a:rPr>
              <a:t>trenutno</a:t>
            </a:r>
            <a:r>
              <a:rPr lang="en-GB" sz="2600" dirty="0">
                <a:solidFill>
                  <a:schemeClr val="tx1"/>
                </a:solidFill>
              </a:rPr>
              <a:t>)?</a:t>
            </a:r>
            <a:endParaRPr lang="en-GB" sz="17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H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47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62C8-DAB3-EB46-A763-BAEC5F0E2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643826"/>
            <a:ext cx="10178322" cy="1492132"/>
          </a:xfrm>
        </p:spPr>
        <p:txBody>
          <a:bodyPr>
            <a:normAutofit fontScale="90000"/>
          </a:bodyPr>
          <a:lstStyle/>
          <a:p>
            <a:r>
              <a:rPr lang="sr-Latn-RS" dirty="0"/>
              <a:t>Tko vam treba u prodajnom timu?</a:t>
            </a:r>
            <a:br>
              <a:rPr lang="sr-Latn-RS" dirty="0"/>
            </a:b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5FE14-A30F-9D46-9A94-EACB018E8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RS" sz="2800" dirty="0">
                <a:solidFill>
                  <a:schemeClr val="tx1"/>
                </a:solidFill>
              </a:rPr>
              <a:t>S obzirom na specifičnosti prodajnog i kupovnog procesa te svih uključenih sa strane kupca postavite si pitanje:</a:t>
            </a:r>
          </a:p>
          <a:p>
            <a:endParaRPr lang="sr-Latn-RS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sr-Latn-RS" sz="2800" dirty="0">
                <a:solidFill>
                  <a:schemeClr val="tx1"/>
                </a:solidFill>
              </a:rPr>
              <a:t>Tko mi treba u prodajnom timu (prodaja, menadžment, </a:t>
            </a:r>
            <a:r>
              <a:rPr lang="sr-Latn-RS" sz="2800" dirty="0" err="1">
                <a:solidFill>
                  <a:schemeClr val="tx1"/>
                </a:solidFill>
              </a:rPr>
              <a:t>nabava</a:t>
            </a:r>
            <a:r>
              <a:rPr lang="sr-Latn-RS" sz="2800" dirty="0">
                <a:solidFill>
                  <a:schemeClr val="tx1"/>
                </a:solidFill>
              </a:rPr>
              <a:t>, IT, logistika…)?</a:t>
            </a:r>
          </a:p>
          <a:p>
            <a:pPr marL="0" indent="0" algn="ctr">
              <a:buNone/>
            </a:pPr>
            <a:endParaRPr lang="sr-Latn-RS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sr-Latn-RS" sz="2800" dirty="0">
                <a:solidFill>
                  <a:schemeClr val="tx1"/>
                </a:solidFill>
              </a:rPr>
              <a:t>U timu ćete imati: voditelja projekta, voditelja tima, članove tima (stalne i povremene) …</a:t>
            </a:r>
          </a:p>
        </p:txBody>
      </p:sp>
    </p:spTree>
    <p:extLst>
      <p:ext uri="{BB962C8B-B14F-4D97-AF65-F5344CB8AC3E}">
        <p14:creationId xmlns:p14="http://schemas.microsoft.com/office/powerpoint/2010/main" val="32308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62C8-DAB3-EB46-A763-BAEC5F0E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Što je to projektni sastanak?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5FE14-A30F-9D46-9A94-EACB018E8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>
            <a:normAutofit/>
          </a:bodyPr>
          <a:lstStyle/>
          <a:p>
            <a:r>
              <a:rPr lang="sr-Latn-RS" sz="2800" dirty="0">
                <a:solidFill>
                  <a:schemeClr val="tx1"/>
                </a:solidFill>
              </a:rPr>
              <a:t>Kratak sastanak u dogovorenim razmacima i terminima.</a:t>
            </a:r>
          </a:p>
          <a:p>
            <a:r>
              <a:rPr lang="sr-Latn-RS" sz="2800" dirty="0">
                <a:solidFill>
                  <a:schemeClr val="tx1"/>
                </a:solidFill>
              </a:rPr>
              <a:t>Svi (potrebni) članovi tima </a:t>
            </a:r>
            <a:r>
              <a:rPr lang="sr-Latn-RS" sz="2800" dirty="0" err="1">
                <a:solidFill>
                  <a:schemeClr val="tx1"/>
                </a:solidFill>
              </a:rPr>
              <a:t>sudjeluju</a:t>
            </a:r>
            <a:r>
              <a:rPr lang="sr-Latn-RS" sz="2800" dirty="0">
                <a:solidFill>
                  <a:schemeClr val="tx1"/>
                </a:solidFill>
              </a:rPr>
              <a:t>.</a:t>
            </a:r>
          </a:p>
          <a:p>
            <a:r>
              <a:rPr lang="sr-Latn-RS" sz="2800" dirty="0">
                <a:solidFill>
                  <a:schemeClr val="tx1"/>
                </a:solidFill>
              </a:rPr>
              <a:t>Traže se odgovori na 3 pitanja:</a:t>
            </a:r>
          </a:p>
          <a:p>
            <a:pPr marL="457200" indent="-457200">
              <a:buAutoNum type="arabicPeriod"/>
            </a:pPr>
            <a:r>
              <a:rPr lang="sr-Latn-RS" sz="2800" dirty="0">
                <a:solidFill>
                  <a:schemeClr val="tx1"/>
                </a:solidFill>
              </a:rPr>
              <a:t>Što se napravilo?</a:t>
            </a:r>
          </a:p>
          <a:p>
            <a:pPr marL="457200" indent="-457200">
              <a:buAutoNum type="arabicPeriod"/>
            </a:pPr>
            <a:r>
              <a:rPr lang="sr-Latn-RS" sz="2800" dirty="0">
                <a:solidFill>
                  <a:schemeClr val="tx1"/>
                </a:solidFill>
              </a:rPr>
              <a:t>Što su sljedeće aktivnosti?</a:t>
            </a:r>
          </a:p>
          <a:p>
            <a:pPr marL="457200" indent="-457200">
              <a:buAutoNum type="arabicPeriod"/>
            </a:pPr>
            <a:r>
              <a:rPr lang="sr-Latn-RS" sz="2800" dirty="0">
                <a:solidFill>
                  <a:schemeClr val="tx1"/>
                </a:solidFill>
              </a:rPr>
              <a:t>Koje su prepreke?</a:t>
            </a:r>
          </a:p>
        </p:txBody>
      </p:sp>
    </p:spTree>
    <p:extLst>
      <p:ext uri="{BB962C8B-B14F-4D97-AF65-F5344CB8AC3E}">
        <p14:creationId xmlns:p14="http://schemas.microsoft.com/office/powerpoint/2010/main" val="3508464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596CC-EF49-6247-8CC3-93378003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PROJEKTNI ALAT - FUNKCIJE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6B191C3-A6EF-4B45-85C1-4A341E395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502184"/>
              </p:ext>
            </p:extLst>
          </p:nvPr>
        </p:nvGraphicFramePr>
        <p:xfrm>
          <a:off x="1983218" y="1694101"/>
          <a:ext cx="8556215" cy="3714206"/>
        </p:xfrm>
        <a:graphic>
          <a:graphicData uri="http://schemas.openxmlformats.org/drawingml/2006/table">
            <a:tbl>
              <a:tblPr firstRow="1" bandRow="1"/>
              <a:tblGrid>
                <a:gridCol w="2139054">
                  <a:extLst>
                    <a:ext uri="{9D8B030D-6E8A-4147-A177-3AD203B41FA5}">
                      <a16:colId xmlns:a16="http://schemas.microsoft.com/office/drawing/2014/main" val="1262681463"/>
                    </a:ext>
                  </a:extLst>
                </a:gridCol>
                <a:gridCol w="2240122">
                  <a:extLst>
                    <a:ext uri="{9D8B030D-6E8A-4147-A177-3AD203B41FA5}">
                      <a16:colId xmlns:a16="http://schemas.microsoft.com/office/drawing/2014/main" val="1076906693"/>
                    </a:ext>
                  </a:extLst>
                </a:gridCol>
                <a:gridCol w="2037985">
                  <a:extLst>
                    <a:ext uri="{9D8B030D-6E8A-4147-A177-3AD203B41FA5}">
                      <a16:colId xmlns:a16="http://schemas.microsoft.com/office/drawing/2014/main" val="874840009"/>
                    </a:ext>
                  </a:extLst>
                </a:gridCol>
                <a:gridCol w="2139054">
                  <a:extLst>
                    <a:ext uri="{9D8B030D-6E8A-4147-A177-3AD203B41FA5}">
                      <a16:colId xmlns:a16="http://schemas.microsoft.com/office/drawing/2014/main" val="3324842284"/>
                    </a:ext>
                  </a:extLst>
                </a:gridCol>
              </a:tblGrid>
              <a:tr h="953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fr-F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DO </a:t>
                      </a:r>
                      <a:endParaRPr lang="fr-FR" b="0" dirty="0">
                        <a:solidFill>
                          <a:srgbClr val="8E0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fr-F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 TIJEKU</a:t>
                      </a:r>
                      <a:endParaRPr lang="fr-FR" b="0" dirty="0">
                        <a:solidFill>
                          <a:srgbClr val="8E0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fr-F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IZVRŠENO </a:t>
                      </a:r>
                      <a:endParaRPr lang="fr-FR" b="0" dirty="0">
                        <a:solidFill>
                          <a:srgbClr val="8E0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fr-F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 NA LEDU » </a:t>
                      </a:r>
                      <a:endParaRPr lang="fr-FR" b="0" dirty="0">
                        <a:solidFill>
                          <a:srgbClr val="8E0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220039"/>
                  </a:ext>
                </a:extLst>
              </a:tr>
              <a:tr h="5522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190667"/>
                  </a:ext>
                </a:extLst>
              </a:tr>
              <a:tr h="5522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842992"/>
                  </a:ext>
                </a:extLst>
              </a:tr>
              <a:tr h="5522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679734"/>
                  </a:ext>
                </a:extLst>
              </a:tr>
              <a:tr h="5522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832969"/>
                  </a:ext>
                </a:extLst>
              </a:tr>
              <a:tr h="5522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098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858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432B4-B0CF-664F-B473-4FE0FBAFD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RAD NA PRAKTIČNOM PRIMJERU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ECD99-B015-0742-8D7F-884D414FD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800" dirty="0"/>
              <a:t>ODABERITE TRENUTNI KOMPLEKSNI PRODAJNI PROJEKT</a:t>
            </a:r>
          </a:p>
          <a:p>
            <a:r>
              <a:rPr lang="sr-Latn-RS" sz="2800" dirty="0"/>
              <a:t>PROUČITE GA PO SPOMENUTIM TEMAMA</a:t>
            </a:r>
          </a:p>
          <a:p>
            <a:r>
              <a:rPr lang="sr-Latn-RS" sz="2800" dirty="0"/>
              <a:t>PLANIRAJTE PRVE AKTIVNOSTI</a:t>
            </a:r>
          </a:p>
          <a:p>
            <a:endParaRPr lang="sr-Latn-RS" sz="2800"/>
          </a:p>
          <a:p>
            <a:pPr marL="0" indent="0">
              <a:buNone/>
            </a:pP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266896390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490</Words>
  <Application>Microsoft Macintosh PowerPoint</Application>
  <PresentationFormat>Widescreen</PresentationFormat>
  <Paragraphs>107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Gill Sans MT</vt:lpstr>
      <vt:lpstr>Impact</vt:lpstr>
      <vt:lpstr>Tahoma</vt:lpstr>
      <vt:lpstr>Badge</vt:lpstr>
      <vt:lpstr>ProjektNA PRODAJA</vt:lpstr>
      <vt:lpstr>UVOD</vt:lpstr>
      <vt:lpstr>Što je to projektna prodaja?</vt:lpstr>
      <vt:lpstr>Kakvi moramo biti u Projektnoj prodaji?</vt:lpstr>
      <vt:lpstr>Kako funkcionira projektna prodaja?</vt:lpstr>
      <vt:lpstr>B2B kompleksni kupovni proces</vt:lpstr>
      <vt:lpstr>Uloge kod kupca u projektnoj prodaji</vt:lpstr>
      <vt:lpstr>Praćenje konkurencije u projektnoj prodaji</vt:lpstr>
      <vt:lpstr>Tko vam treba u prodajnom timu? </vt:lpstr>
      <vt:lpstr>Što je to projektni sastanak?</vt:lpstr>
      <vt:lpstr>PROJEKTNI ALAT - FUNKCIJE</vt:lpstr>
      <vt:lpstr>RAD NA PRAKTIČNOM PRIMJERU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ProjektNA PRODAJA</dc:title>
  <dc:creator>Danijel Bićanić</dc:creator>
  <cp:lastModifiedBy>Danijel Bićanić</cp:lastModifiedBy>
  <cp:revision>1</cp:revision>
  <dcterms:created xsi:type="dcterms:W3CDTF">2023-09-18T11:09:52Z</dcterms:created>
  <dcterms:modified xsi:type="dcterms:W3CDTF">2023-09-18T11:12:04Z</dcterms:modified>
</cp:coreProperties>
</file>