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  <p:sldMasterId id="2147483660" r:id="rId3"/>
    <p:sldMasterId id="2147483662" r:id="rId4"/>
  </p:sldMasterIdLst>
  <p:notesMasterIdLst>
    <p:notesMasterId r:id="rId17"/>
  </p:notesMasterIdLst>
  <p:sldIdLst>
    <p:sldId id="256" r:id="rId5"/>
    <p:sldId id="265" r:id="rId6"/>
    <p:sldId id="824" r:id="rId7"/>
    <p:sldId id="825" r:id="rId8"/>
    <p:sldId id="826" r:id="rId9"/>
    <p:sldId id="827" r:id="rId10"/>
    <p:sldId id="828" r:id="rId11"/>
    <p:sldId id="278" r:id="rId12"/>
    <p:sldId id="829" r:id="rId13"/>
    <p:sldId id="830" r:id="rId14"/>
    <p:sldId id="831" r:id="rId15"/>
    <p:sldId id="832" r:id="rId16"/>
  </p:sldIdLst>
  <p:sldSz cx="12192000" cy="6858000"/>
  <p:notesSz cx="6858000" cy="9144000"/>
  <p:defaultTextStyle>
    <a:defPPr marL="0" marR="0" indent="0" algn="l" defTabSz="91437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2"/>
        </a:solidFill>
        <a:effectLst/>
        <a:uFillTx/>
        <a:latin typeface="Source Sans Pro"/>
        <a:ea typeface="Source Sans Pro"/>
        <a:cs typeface="Source Sans Pro"/>
        <a:sym typeface="Source Sans Pro"/>
      </a:defRPr>
    </a:lvl1pPr>
    <a:lvl2pPr marL="0" marR="0" indent="457189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2"/>
        </a:solidFill>
        <a:effectLst/>
        <a:uFillTx/>
        <a:latin typeface="Source Sans Pro"/>
        <a:ea typeface="Source Sans Pro"/>
        <a:cs typeface="Source Sans Pro"/>
        <a:sym typeface="Source Sans Pro"/>
      </a:defRPr>
    </a:lvl2pPr>
    <a:lvl3pPr marL="0" marR="0" indent="914377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2"/>
        </a:solidFill>
        <a:effectLst/>
        <a:uFillTx/>
        <a:latin typeface="Source Sans Pro"/>
        <a:ea typeface="Source Sans Pro"/>
        <a:cs typeface="Source Sans Pro"/>
        <a:sym typeface="Source Sans Pro"/>
      </a:defRPr>
    </a:lvl3pPr>
    <a:lvl4pPr marL="0" marR="0" indent="1371566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2"/>
        </a:solidFill>
        <a:effectLst/>
        <a:uFillTx/>
        <a:latin typeface="Source Sans Pro"/>
        <a:ea typeface="Source Sans Pro"/>
        <a:cs typeface="Source Sans Pro"/>
        <a:sym typeface="Source Sans Pro"/>
      </a:defRPr>
    </a:lvl4pPr>
    <a:lvl5pPr marL="0" marR="0" indent="1828754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2"/>
        </a:solidFill>
        <a:effectLst/>
        <a:uFillTx/>
        <a:latin typeface="Source Sans Pro"/>
        <a:ea typeface="Source Sans Pro"/>
        <a:cs typeface="Source Sans Pro"/>
        <a:sym typeface="Source Sans Pro"/>
      </a:defRPr>
    </a:lvl5pPr>
    <a:lvl6pPr marL="0" marR="0" indent="2285943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2"/>
        </a:solidFill>
        <a:effectLst/>
        <a:uFillTx/>
        <a:latin typeface="Source Sans Pro"/>
        <a:ea typeface="Source Sans Pro"/>
        <a:cs typeface="Source Sans Pro"/>
        <a:sym typeface="Source Sans Pro"/>
      </a:defRPr>
    </a:lvl6pPr>
    <a:lvl7pPr marL="0" marR="0" indent="2743131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2"/>
        </a:solidFill>
        <a:effectLst/>
        <a:uFillTx/>
        <a:latin typeface="Source Sans Pro"/>
        <a:ea typeface="Source Sans Pro"/>
        <a:cs typeface="Source Sans Pro"/>
        <a:sym typeface="Source Sans Pro"/>
      </a:defRPr>
    </a:lvl7pPr>
    <a:lvl8pPr marL="0" marR="0" indent="3200320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2"/>
        </a:solidFill>
        <a:effectLst/>
        <a:uFillTx/>
        <a:latin typeface="Source Sans Pro"/>
        <a:ea typeface="Source Sans Pro"/>
        <a:cs typeface="Source Sans Pro"/>
        <a:sym typeface="Source Sans Pro"/>
      </a:defRPr>
    </a:lvl8pPr>
    <a:lvl9pPr marL="0" marR="0" indent="3657509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2"/>
        </a:solidFill>
        <a:effectLst/>
        <a:uFillTx/>
        <a:latin typeface="Source Sans Pro"/>
        <a:ea typeface="Source Sans Pro"/>
        <a:cs typeface="Source Sans Pro"/>
        <a:sym typeface="Source Sans Pro"/>
      </a:defRPr>
    </a:lvl9pPr>
  </p:defaultTextStyle>
  <p:extLst>
    <p:ext uri="{521415D9-36F7-43E2-AB2F-B90AF26B5E84}">
      <p14:sectionLst xmlns:p14="http://schemas.microsoft.com/office/powerpoint/2010/main">
        <p14:section name="Default Section" id="{47D58284-C40C-4EBA-8949-D4A3783D46BD}">
          <p14:sldIdLst>
            <p14:sldId id="256"/>
            <p14:sldId id="265"/>
            <p14:sldId id="824"/>
            <p14:sldId id="825"/>
            <p14:sldId id="826"/>
            <p14:sldId id="827"/>
            <p14:sldId id="828"/>
            <p14:sldId id="278"/>
            <p14:sldId id="829"/>
          </p14:sldIdLst>
        </p14:section>
        <p14:section name="Hvala na pažnji" id="{9AC54744-D357-4B45-B196-508361D96012}">
          <p14:sldIdLst>
            <p14:sldId id="830"/>
            <p14:sldId id="831"/>
            <p14:sldId id="8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A54"/>
    <a:srgbClr val="F9A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DE3CD"/>
          </a:solidFill>
        </a:fill>
      </a:tcStyle>
    </a:wholeTbl>
    <a:band2H>
      <a:tcTxStyle/>
      <a:tcStyle>
        <a:tcBdr/>
        <a:fill>
          <a:solidFill>
            <a:srgbClr val="FEF2E8"/>
          </a:solidFill>
        </a:fill>
      </a:tcStyle>
    </a:band2H>
    <a:firstCol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AEAEA"/>
          </a:solidFill>
        </a:fill>
      </a:tcStyle>
    </a:wholeTbl>
    <a:band2H>
      <a:tcTxStyle/>
      <a:tcStyle>
        <a:tcBdr/>
        <a:fill>
          <a:solidFill>
            <a:srgbClr val="F5F5F5"/>
          </a:solidFill>
        </a:fill>
      </a:tcStyle>
    </a:band2H>
    <a:firstCol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F"/>
          </a:solidFill>
        </a:fill>
      </a:tcStyle>
    </a:wholeTbl>
    <a:band2H>
      <a:tcTxStyle/>
      <a:tcStyle>
        <a:tcBdr/>
        <a:fill>
          <a:solidFill>
            <a:srgbClr val="E7E7E9"/>
          </a:solidFill>
        </a:fill>
      </a:tcStyle>
    </a:band2H>
    <a:firstCol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Col>
    <a:lastRow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lastRow>
    <a:firstRow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F"/>
          </a:solidFill>
        </a:fill>
      </a:tcStyle>
    </a:wholeTbl>
    <a:band2H>
      <a:tcTxStyle/>
      <a:tcStyle>
        <a:tcBdr/>
        <a:fill>
          <a:solidFill>
            <a:srgbClr val="E7E7E9"/>
          </a:solidFill>
        </a:fill>
      </a:tcStyle>
    </a:band2H>
    <a:firstCol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Col>
    <a:lastRow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lastRow>
    <a:firstRow>
      <a:tcTxStyle b="on" i="off">
        <a:font>
          <a:latin typeface="Source Sans Pro"/>
          <a:ea typeface="Source Sans Pro"/>
          <a:cs typeface="Source Sans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solidFill>
                <a:schemeClr val="accent2"/>
              </a:solidFill>
              <a:prstDash val="solid"/>
              <a:round/>
            </a:ln>
          </a:left>
          <a:right>
            <a:ln w="12700" cap="flat">
              <a:solidFill>
                <a:schemeClr val="accent2"/>
              </a:solidFill>
              <a:prstDash val="solid"/>
              <a:round/>
            </a:ln>
          </a:right>
          <a:top>
            <a:ln w="12700" cap="flat">
              <a:solidFill>
                <a:schemeClr val="accent2"/>
              </a:solidFill>
              <a:prstDash val="solid"/>
              <a:round/>
            </a:ln>
          </a:top>
          <a:bottom>
            <a:ln w="12700" cap="flat">
              <a:solidFill>
                <a:schemeClr val="accent2"/>
              </a:solidFill>
              <a:prstDash val="solid"/>
              <a:round/>
            </a:ln>
          </a:bottom>
          <a:insideH>
            <a:ln w="12700" cap="flat">
              <a:solidFill>
                <a:schemeClr val="accent2"/>
              </a:solidFill>
              <a:prstDash val="solid"/>
              <a:round/>
            </a:ln>
          </a:insideH>
          <a:insideV>
            <a:ln w="127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2">
              <a:alpha val="2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solidFill>
                <a:schemeClr val="accent2"/>
              </a:solidFill>
              <a:prstDash val="solid"/>
              <a:round/>
            </a:ln>
          </a:left>
          <a:right>
            <a:ln w="12700" cap="flat">
              <a:solidFill>
                <a:schemeClr val="accent2"/>
              </a:solidFill>
              <a:prstDash val="solid"/>
              <a:round/>
            </a:ln>
          </a:right>
          <a:top>
            <a:ln w="12700" cap="flat">
              <a:solidFill>
                <a:schemeClr val="accent2"/>
              </a:solidFill>
              <a:prstDash val="solid"/>
              <a:round/>
            </a:ln>
          </a:top>
          <a:bottom>
            <a:ln w="12700" cap="flat">
              <a:solidFill>
                <a:schemeClr val="accent2"/>
              </a:solidFill>
              <a:prstDash val="solid"/>
              <a:round/>
            </a:ln>
          </a:bottom>
          <a:insideH>
            <a:ln w="12700" cap="flat">
              <a:solidFill>
                <a:schemeClr val="accent2"/>
              </a:solidFill>
              <a:prstDash val="solid"/>
              <a:round/>
            </a:ln>
          </a:insideH>
          <a:insideV>
            <a:ln w="127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2">
              <a:alpha val="20000"/>
            </a:schemeClr>
          </a:solidFill>
        </a:fill>
      </a:tcStyle>
    </a:firstCol>
    <a:lastRow>
      <a:tcTxStyle b="on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solidFill>
                <a:schemeClr val="accent2"/>
              </a:solidFill>
              <a:prstDash val="solid"/>
              <a:round/>
            </a:ln>
          </a:left>
          <a:right>
            <a:ln w="12700" cap="flat">
              <a:solidFill>
                <a:schemeClr val="accent2"/>
              </a:solidFill>
              <a:prstDash val="solid"/>
              <a:round/>
            </a:ln>
          </a:right>
          <a:top>
            <a:ln w="50800" cap="flat">
              <a:solidFill>
                <a:schemeClr val="accent2"/>
              </a:solidFill>
              <a:prstDash val="solid"/>
              <a:round/>
            </a:ln>
          </a:top>
          <a:bottom>
            <a:ln w="12700" cap="flat">
              <a:solidFill>
                <a:schemeClr val="accent2"/>
              </a:solidFill>
              <a:prstDash val="solid"/>
              <a:round/>
            </a:ln>
          </a:bottom>
          <a:insideH>
            <a:ln w="12700" cap="flat">
              <a:solidFill>
                <a:schemeClr val="accent2"/>
              </a:solidFill>
              <a:prstDash val="solid"/>
              <a:round/>
            </a:ln>
          </a:insideH>
          <a:insideV>
            <a:ln w="12700" cap="flat">
              <a:solidFill>
                <a:schemeClr val="accent2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Source Sans Pro"/>
          <a:ea typeface="Source Sans Pro"/>
          <a:cs typeface="Source Sans Pro"/>
        </a:font>
        <a:schemeClr val="accent2"/>
      </a:tcTxStyle>
      <a:tcStyle>
        <a:tcBdr>
          <a:left>
            <a:ln w="12700" cap="flat">
              <a:solidFill>
                <a:schemeClr val="accent2"/>
              </a:solidFill>
              <a:prstDash val="solid"/>
              <a:round/>
            </a:ln>
          </a:left>
          <a:right>
            <a:ln w="12700" cap="flat">
              <a:solidFill>
                <a:schemeClr val="accent2"/>
              </a:solidFill>
              <a:prstDash val="solid"/>
              <a:round/>
            </a:ln>
          </a:right>
          <a:top>
            <a:ln w="127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12700" cap="flat">
              <a:solidFill>
                <a:schemeClr val="accent2"/>
              </a:solidFill>
              <a:prstDash val="solid"/>
              <a:round/>
            </a:ln>
          </a:insideH>
          <a:insideV>
            <a:ln w="12700" cap="flat">
              <a:solidFill>
                <a:schemeClr val="accent2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 showGuides="1">
      <p:cViewPr varScale="1">
        <p:scale>
          <a:sx n="108" d="100"/>
          <a:sy n="108" d="100"/>
        </p:scale>
        <p:origin x="6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594" latinLnBrk="0">
      <a:defRPr sz="1200">
        <a:latin typeface="+mj-lt"/>
        <a:ea typeface="+mj-ea"/>
        <a:cs typeface="+mj-cs"/>
        <a:sym typeface="Calibri"/>
      </a:defRPr>
    </a:lvl2pPr>
    <a:lvl3pPr indent="457189" latinLnBrk="0">
      <a:defRPr sz="1200">
        <a:latin typeface="+mj-lt"/>
        <a:ea typeface="+mj-ea"/>
        <a:cs typeface="+mj-cs"/>
        <a:sym typeface="Calibri"/>
      </a:defRPr>
    </a:lvl3pPr>
    <a:lvl4pPr indent="685783" latinLnBrk="0">
      <a:defRPr sz="1200">
        <a:latin typeface="+mj-lt"/>
        <a:ea typeface="+mj-ea"/>
        <a:cs typeface="+mj-cs"/>
        <a:sym typeface="Calibri"/>
      </a:defRPr>
    </a:lvl4pPr>
    <a:lvl5pPr indent="914377" latinLnBrk="0">
      <a:defRPr sz="1200">
        <a:latin typeface="+mj-lt"/>
        <a:ea typeface="+mj-ea"/>
        <a:cs typeface="+mj-cs"/>
        <a:sym typeface="Calibri"/>
      </a:defRPr>
    </a:lvl5pPr>
    <a:lvl6pPr indent="1142971" latinLnBrk="0">
      <a:defRPr sz="1200">
        <a:latin typeface="+mj-lt"/>
        <a:ea typeface="+mj-ea"/>
        <a:cs typeface="+mj-cs"/>
        <a:sym typeface="Calibri"/>
      </a:defRPr>
    </a:lvl6pPr>
    <a:lvl7pPr indent="1371566" latinLnBrk="0">
      <a:defRPr sz="1200">
        <a:latin typeface="+mj-lt"/>
        <a:ea typeface="+mj-ea"/>
        <a:cs typeface="+mj-cs"/>
        <a:sym typeface="Calibri"/>
      </a:defRPr>
    </a:lvl7pPr>
    <a:lvl8pPr indent="1600160" latinLnBrk="0">
      <a:defRPr sz="1200">
        <a:latin typeface="+mj-lt"/>
        <a:ea typeface="+mj-ea"/>
        <a:cs typeface="+mj-cs"/>
        <a:sym typeface="Calibri"/>
      </a:defRPr>
    </a:lvl8pPr>
    <a:lvl9pPr indent="1828754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004282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1351"/>
          </a:p>
        </p:txBody>
      </p:sp>
      <p:sp>
        <p:nvSpPr>
          <p:cNvPr id="63" name="Tekst naslova"/>
          <p:cNvSpPr txBox="1">
            <a:spLocks noGrp="1"/>
          </p:cNvSpPr>
          <p:nvPr>
            <p:ph type="title"/>
          </p:nvPr>
        </p:nvSpPr>
        <p:spPr>
          <a:xfrm>
            <a:off x="539818" y="673135"/>
            <a:ext cx="10515601" cy="1325563"/>
          </a:xfrm>
          <a:prstGeom prst="rect">
            <a:avLst/>
          </a:prstGeom>
        </p:spPr>
        <p:txBody>
          <a:bodyPr anchor="ctr"/>
          <a:lstStyle>
            <a:lvl1pPr>
              <a:defRPr sz="4800" b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r>
              <a:t>Tekst naslova</a:t>
            </a:r>
          </a:p>
        </p:txBody>
      </p:sp>
      <p:sp>
        <p:nvSpPr>
          <p:cNvPr id="64" name="Tijelo razine jedan…"/>
          <p:cNvSpPr txBox="1">
            <a:spLocks noGrp="1"/>
          </p:cNvSpPr>
          <p:nvPr>
            <p:ph type="body" sz="quarter" idx="1"/>
          </p:nvPr>
        </p:nvSpPr>
        <p:spPr>
          <a:xfrm>
            <a:off x="539817" y="2128822"/>
            <a:ext cx="8671560" cy="66731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200" b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indent="457189">
              <a:buSzTx/>
              <a:buFontTx/>
              <a:buNone/>
              <a:defRPr sz="3200" b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indent="914377">
              <a:buSzTx/>
              <a:buFontTx/>
              <a:buNone/>
              <a:defRPr sz="3200" b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indent="1371566">
              <a:buSzTx/>
              <a:buFontTx/>
              <a:buNone/>
              <a:defRPr sz="3200" b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indent="1828754">
              <a:buSzTx/>
              <a:buFontTx/>
              <a:buNone/>
              <a:defRPr sz="3200" b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</a:lstStyle>
          <a:p>
            <a:r>
              <a:t>Tijelo razine jedan</a:t>
            </a:r>
          </a:p>
          <a:p>
            <a:pPr lvl="1"/>
            <a:r>
              <a:t>Tijelo razine dva</a:t>
            </a:r>
          </a:p>
          <a:p>
            <a:pPr lvl="2"/>
            <a:r>
              <a:t>Tijelo razine tri</a:t>
            </a:r>
          </a:p>
          <a:p>
            <a:pPr lvl="3"/>
            <a:r>
              <a:t>Tijelo razine četiri</a:t>
            </a:r>
          </a:p>
          <a:p>
            <a:pPr lvl="4"/>
            <a:r>
              <a:t>Tijelo razine pet</a:t>
            </a:r>
          </a:p>
        </p:txBody>
      </p:sp>
      <p:pic>
        <p:nvPicPr>
          <p:cNvPr id="65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784" y="5169843"/>
            <a:ext cx="1810635" cy="851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583" y="782491"/>
            <a:ext cx="5969255" cy="6414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4502" y="5176265"/>
            <a:ext cx="2319151" cy="713091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635C-A789-A34D-A5E0-829B2F6B8C67}" type="datetimeFigureOut">
              <a:rPr lang="en-HR" smtClean="0"/>
              <a:t>09/27/2023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6A25-34A2-1441-8B07-B2E9308CD92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299618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635C-A789-A34D-A5E0-829B2F6B8C67}" type="datetimeFigureOut">
              <a:rPr lang="en-HR" smtClean="0"/>
              <a:t>09/27/2023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6A25-34A2-1441-8B07-B2E9308CD92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207486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635C-A789-A34D-A5E0-829B2F6B8C67}" type="datetimeFigureOut">
              <a:rPr lang="en-HR" smtClean="0"/>
              <a:t>09/27/2023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6A25-34A2-1441-8B07-B2E9308CD92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988513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8" y="-41203"/>
            <a:ext cx="12192007" cy="6899203"/>
          </a:xfrm>
          <a:custGeom>
            <a:avLst/>
            <a:gdLst>
              <a:gd name="connsiteX0" fmla="*/ 0 w 12192007"/>
              <a:gd name="connsiteY0" fmla="*/ 0 h 6899203"/>
              <a:gd name="connsiteX1" fmla="*/ 12192007 w 12192007"/>
              <a:gd name="connsiteY1" fmla="*/ 0 h 6899203"/>
              <a:gd name="connsiteX2" fmla="*/ 12192007 w 12192007"/>
              <a:gd name="connsiteY2" fmla="*/ 6899203 h 6899203"/>
              <a:gd name="connsiteX3" fmla="*/ 0 w 12192007"/>
              <a:gd name="connsiteY3" fmla="*/ 6899203 h 6899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7" h="6899203">
                <a:moveTo>
                  <a:pt x="0" y="0"/>
                </a:moveTo>
                <a:lnTo>
                  <a:pt x="12192007" y="0"/>
                </a:lnTo>
                <a:lnTo>
                  <a:pt x="12192007" y="6899203"/>
                </a:lnTo>
                <a:lnTo>
                  <a:pt x="0" y="68992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906757" y="1002965"/>
            <a:ext cx="5285243" cy="4127835"/>
          </a:xfrm>
          <a:custGeom>
            <a:avLst/>
            <a:gdLst>
              <a:gd name="connsiteX0" fmla="*/ 0 w 5285242"/>
              <a:gd name="connsiteY0" fmla="*/ 0 h 4127835"/>
              <a:gd name="connsiteX1" fmla="*/ 5285242 w 5285242"/>
              <a:gd name="connsiteY1" fmla="*/ 0 h 4127835"/>
              <a:gd name="connsiteX2" fmla="*/ 5285242 w 5285242"/>
              <a:gd name="connsiteY2" fmla="*/ 4127835 h 4127835"/>
              <a:gd name="connsiteX3" fmla="*/ 0 w 5285242"/>
              <a:gd name="connsiteY3" fmla="*/ 4127835 h 4127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5242" h="4127835">
                <a:moveTo>
                  <a:pt x="0" y="0"/>
                </a:moveTo>
                <a:lnTo>
                  <a:pt x="5285242" y="0"/>
                </a:lnTo>
                <a:lnTo>
                  <a:pt x="5285242" y="4127835"/>
                </a:lnTo>
                <a:lnTo>
                  <a:pt x="0" y="41278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99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40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14474-7694-4742-9AC5-9652448D1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817" y="67313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B5D80-B816-8F4A-965D-464AFF06A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817" y="2128822"/>
            <a:ext cx="8671560" cy="667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  <a:endParaRPr lang="en-H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041BC-4B60-364B-A8B8-49C8A4A136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443" y="2881631"/>
            <a:ext cx="2743200" cy="365125"/>
          </a:xfrm>
          <a:prstGeom prst="rect">
            <a:avLst/>
          </a:prstGeom>
        </p:spPr>
        <p:txBody>
          <a:bodyPr/>
          <a:lstStyle/>
          <a:p>
            <a:fld id="{4D8F2BB4-9579-5C49-A93E-137A04EDF57A}" type="datetime1">
              <a:rPr lang="hr-HR" smtClean="0"/>
              <a:t>27.09.2023.</a:t>
            </a:fld>
            <a:endParaRPr lang="en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705188-F54A-204C-9BB7-F88EA10A7F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6583" y="782491"/>
            <a:ext cx="5969255" cy="64142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D2F5F0-ADDE-0241-A890-734C96BA2A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4502" y="5176265"/>
            <a:ext cx="2319151" cy="7130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BC0CD4-EE6E-4A8F-19CA-8786DC1FA6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85" y="5169845"/>
            <a:ext cx="2032500" cy="95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89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9E4C3-374F-F748-843E-71D00C46C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707" y="1709739"/>
            <a:ext cx="5884636" cy="146889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GB" dirty="0" err="1"/>
              <a:t>Hvala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pažnji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1833305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Picture 5"/>
          <p:cNvPicPr>
            <a:picLocks noChangeAspect="1"/>
          </p:cNvPicPr>
          <p:nvPr/>
        </p:nvPicPr>
        <p:blipFill>
          <a:blip r:embed="rId3"/>
          <a:srcRect b="40121"/>
          <a:stretch>
            <a:fillRect/>
          </a:stretch>
        </p:blipFill>
        <p:spPr>
          <a:xfrm>
            <a:off x="10719958" y="182068"/>
            <a:ext cx="945397" cy="26619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kst naslova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Tekst naslova</a:t>
            </a:r>
          </a:p>
        </p:txBody>
      </p:sp>
      <p:sp>
        <p:nvSpPr>
          <p:cNvPr id="5" name="Tijelo razine jedan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Tijelo razine jedan</a:t>
            </a:r>
          </a:p>
          <a:p>
            <a:pPr lvl="1"/>
            <a:r>
              <a:t>Tijelo razine dva</a:t>
            </a:r>
          </a:p>
          <a:p>
            <a:pPr lvl="2"/>
            <a:r>
              <a:t>Tijelo razine tri</a:t>
            </a:r>
          </a:p>
          <a:p>
            <a:pPr lvl="3"/>
            <a:r>
              <a:t>Tijelo razine četiri</a:t>
            </a:r>
          </a:p>
          <a:p>
            <a:pPr lvl="4"/>
            <a:r>
              <a:t>Tijelo razine pet</a:t>
            </a:r>
          </a:p>
        </p:txBody>
      </p:sp>
      <p:sp>
        <p:nvSpPr>
          <p:cNvPr id="6" name="Broj slajda"/>
          <p:cNvSpPr txBox="1">
            <a:spLocks noGrp="1"/>
          </p:cNvSpPr>
          <p:nvPr>
            <p:ph type="sldNum" sz="quarter" idx="2"/>
          </p:nvPr>
        </p:nvSpPr>
        <p:spPr>
          <a:xfrm>
            <a:off x="8484970" y="6217851"/>
            <a:ext cx="252631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65AC49-F9A6-AF47-900B-A76D456E485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626" y="239378"/>
            <a:ext cx="973759" cy="2686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 spd="med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1pPr>
      <a:lvl2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2pPr>
      <a:lvl3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3pPr>
      <a:lvl4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4pPr>
      <a:lvl5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5pPr>
      <a:lvl6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6pPr>
      <a:lvl7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7pPr>
      <a:lvl8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8pPr>
      <a:lvl9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9pPr>
    </p:titleStyle>
    <p:bodyStyle>
      <a:lvl1pPr marL="228594" marR="0" indent="-2285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1pPr>
      <a:lvl2pPr marL="711182" marR="0" indent="-2539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2pPr>
      <a:lvl3pPr marL="1168371" marR="0" indent="-2539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3pPr>
      <a:lvl4pPr marL="1625559" marR="0" indent="-2539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4pPr>
      <a:lvl5pPr marL="2082748" marR="0" indent="-2539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5pPr>
      <a:lvl6pPr marL="2539937" marR="0" indent="-2539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6pPr>
      <a:lvl7pPr marL="2997125" marR="0" indent="-2539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7pPr>
      <a:lvl8pPr marL="3454314" marR="0" indent="-2539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8pPr>
      <a:lvl9pPr marL="3911502" marR="0" indent="-2539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1" i="0" u="none" strike="noStrike" cap="none" spc="0" baseline="0">
          <a:solidFill>
            <a:schemeClr val="accent2"/>
          </a:solidFill>
          <a:uFillTx/>
          <a:latin typeface="Source Sans Pro Semibold"/>
          <a:ea typeface="Source Sans Pro Semibold"/>
          <a:cs typeface="Source Sans Pro Semibold"/>
          <a:sym typeface="Source Sans Pro Semibold"/>
        </a:defRPr>
      </a:lvl9pPr>
    </p:bodyStyle>
    <p:otherStyle>
      <a:lvl1pPr marL="0" marR="0" indent="0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1pPr>
      <a:lvl2pPr marL="0" marR="0" indent="457189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2pPr>
      <a:lvl3pPr marL="0" marR="0" indent="914377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3pPr>
      <a:lvl4pPr marL="0" marR="0" indent="1371566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4pPr>
      <a:lvl5pPr marL="0" marR="0" indent="1828754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5pPr>
      <a:lvl6pPr marL="0" marR="0" indent="2285943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6pPr>
      <a:lvl7pPr marL="0" marR="0" indent="2743131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7pPr>
      <a:lvl8pPr marL="0" marR="0" indent="3200320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8pPr>
      <a:lvl9pPr marL="0" marR="0" indent="3657509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fld id="{C6C5635C-A789-A34D-A5E0-829B2F6B8C67}" type="datetimeFigureOut">
              <a:rPr lang="en-HR" smtClean="0"/>
              <a:pPr/>
              <a:t>09/27/2023</a:t>
            </a:fld>
            <a:endParaRPr lang="en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endParaRPr lang="en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fld id="{C8076A25-34A2-1441-8B07-B2E9308CD923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9" name="Picture 2" descr="Pretpregled slike">
            <a:extLst>
              <a:ext uri="{FF2B5EF4-FFF2-40B4-BE49-F238E27FC236}">
                <a16:creationId xmlns:a16="http://schemas.microsoft.com/office/drawing/2014/main" id="{F9C8E5DC-FC98-49CC-5C19-2E1703E5D1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61" y="6176964"/>
            <a:ext cx="1170047" cy="4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509523-FF74-2A6F-C56A-519CCF93EE9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625" y="239376"/>
            <a:ext cx="973759" cy="26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2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25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775D3C3-03B2-3B4C-B062-D24B8EC381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 sz="1351">
              <a:solidFill>
                <a:srgbClr val="004282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39A2AA-15DC-3444-B71E-C26CFE74C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625" y="802015"/>
            <a:ext cx="10515600" cy="106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DE224-F908-3640-9CAA-E9E1DDCC4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579" y="2126249"/>
            <a:ext cx="10515600" cy="67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D0D90-294A-5349-915B-B97A12C66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8453" y="28852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fld id="{078FCBC7-57C2-3245-A776-9409BF28292A}" type="datetime1">
              <a:rPr lang="hr-HR" smtClean="0"/>
              <a:t>27.09.2023.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83974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sldNum="0" hdr="0" ft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bg1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bg1"/>
          </a:solidFill>
          <a:latin typeface="Source Sans Pro" panose="020B0503030403020204" pitchFamily="34" charset="0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gif"/><Relationship Id="rId4" Type="http://schemas.openxmlformats.org/officeDocument/2006/relationships/hyperlink" Target="https://infobiz.fina.hr/Login?ReturnUrl=%2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hr-HR" dirty="0"/>
              <a:t>Fina </a:t>
            </a:r>
            <a:r>
              <a:rPr lang="hr-HR" dirty="0" err="1"/>
              <a:t>Info.BIZ</a:t>
            </a:r>
            <a:endParaRPr dirty="0"/>
          </a:p>
        </p:txBody>
      </p:sp>
      <p:sp>
        <p:nvSpPr>
          <p:cNvPr id="89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539817" y="1833263"/>
            <a:ext cx="8671560" cy="667319"/>
          </a:xfrm>
          <a:prstGeom prst="rect">
            <a:avLst/>
          </a:prstGeom>
        </p:spPr>
        <p:txBody>
          <a:bodyPr anchor="t"/>
          <a:lstStyle/>
          <a:p>
            <a:r>
              <a:rPr lang="hr-HR" dirty="0"/>
              <a:t>Servis poslovnih informacija</a:t>
            </a:r>
            <a:endParaRPr dirty="0"/>
          </a:p>
        </p:txBody>
      </p:sp>
      <p:sp>
        <p:nvSpPr>
          <p:cNvPr id="90" name="Date Placeholder 3"/>
          <p:cNvSpPr txBox="1"/>
          <p:nvPr/>
        </p:nvSpPr>
        <p:spPr>
          <a:xfrm>
            <a:off x="595161" y="3233748"/>
            <a:ext cx="3422657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t">
            <a:spAutoFit/>
          </a:bodyPr>
          <a:lstStyle>
            <a:lvl1pPr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 defTabSz="685800"/>
            <a:r>
              <a:rPr lang="es-ES" sz="2000" dirty="0">
                <a:solidFill>
                  <a:prstClr val="white"/>
                </a:solidFill>
                <a:latin typeface="Source Sans Pro" panose="020B0503030403020204" pitchFamily="34" charset="0"/>
              </a:rPr>
              <a:t>Ivona Škara, Adrijana Branjug, </a:t>
            </a:r>
            <a:br>
              <a:rPr lang="hr-HR" sz="2000" dirty="0">
                <a:solidFill>
                  <a:prstClr val="white"/>
                </a:solidFill>
                <a:latin typeface="Source Sans Pro" panose="020B0503030403020204" pitchFamily="34" charset="0"/>
              </a:rPr>
            </a:br>
            <a:r>
              <a:rPr lang="es-ES" sz="2000" dirty="0">
                <a:solidFill>
                  <a:prstClr val="white"/>
                </a:solidFill>
                <a:latin typeface="Source Sans Pro" panose="020B0503030403020204" pitchFamily="34" charset="0"/>
              </a:rPr>
              <a:t>Dražen Jelenčić</a:t>
            </a:r>
          </a:p>
          <a:p>
            <a:pPr defTabSz="685800"/>
            <a:endParaRPr lang="hr-HR" sz="2000" dirty="0">
              <a:solidFill>
                <a:prstClr val="white"/>
              </a:solidFill>
              <a:latin typeface="Source Sans Pro" panose="020B0503030403020204" pitchFamily="34" charset="0"/>
            </a:endParaRPr>
          </a:p>
          <a:p>
            <a:pPr defTabSz="685800"/>
            <a:r>
              <a:rPr lang="hr-HR" sz="2000" dirty="0">
                <a:solidFill>
                  <a:prstClr val="white"/>
                </a:solidFill>
                <a:latin typeface="Source Sans Pro" panose="020B0503030403020204" pitchFamily="34" charset="0"/>
              </a:rPr>
              <a:t>19.10.2023.</a:t>
            </a:r>
            <a:endParaRPr lang="hr-HR" sz="20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36C515-F64E-2E45-B5C5-92BBB3B4FCF0}"/>
              </a:ext>
            </a:extLst>
          </p:cNvPr>
          <p:cNvSpPr txBox="1"/>
          <p:nvPr/>
        </p:nvSpPr>
        <p:spPr>
          <a:xfrm>
            <a:off x="627530" y="537884"/>
            <a:ext cx="5488031" cy="268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2" hangingPunct="1">
              <a:buClr>
                <a:srgbClr val="F9AF40"/>
              </a:buClr>
            </a:pPr>
            <a:r>
              <a:rPr lang="hr-HR" altLang="sr-Latn-RS" sz="2000" b="1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Što je Fina </a:t>
            </a:r>
            <a:r>
              <a:rPr lang="hr-HR" altLang="sr-Latn-RS" sz="2000" b="1" kern="1200" dirty="0" err="1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Info.BIZ</a:t>
            </a:r>
            <a:r>
              <a:rPr lang="sr-Latn-RS" altLang="sr-Latn-RS" sz="2000" b="1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?</a:t>
            </a:r>
          </a:p>
          <a:p>
            <a:pPr marL="285750" indent="-285750" defTabSz="914332" hangingPunct="1">
              <a:buClr>
                <a:srgbClr val="F9AF40"/>
              </a:buClr>
              <a:buFont typeface="Arial" panose="020B0604020202020204" pitchFamily="34" charset="0"/>
              <a:buChar char="•"/>
            </a:pPr>
            <a:endParaRPr lang="en-GB" sz="1600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+mn-cs"/>
            </a:endParaRP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najveća i najažurnija baza poslovnih informacija za više od 800.000 poslovnih subjekata iz više od 30 izvora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servis, analitički alat, poslovna tražilica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uvid u informacije o uspješnosti poslovanja i financijskom položaju svih poslovnih subjekata te o poslovnoj okolini u kojoj oni djeluju</a:t>
            </a:r>
            <a:endParaRPr lang="en-GB" sz="1500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A40A56B8-29C2-4A32-90F6-5FBFDDA179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9168" y="1245279"/>
            <a:ext cx="5268007" cy="32163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B03BBC-7818-D568-5D93-2A84634E40A1}"/>
              </a:ext>
            </a:extLst>
          </p:cNvPr>
          <p:cNvSpPr txBox="1"/>
          <p:nvPr/>
        </p:nvSpPr>
        <p:spPr>
          <a:xfrm>
            <a:off x="627529" y="3477170"/>
            <a:ext cx="6096000" cy="1896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32" hangingPunct="1">
              <a:lnSpc>
                <a:spcPct val="150000"/>
              </a:lnSpc>
              <a:buClr>
                <a:srgbClr val="F9AF40"/>
              </a:buClr>
            </a:pPr>
            <a:r>
              <a:rPr lang="hr-HR" sz="2000" b="1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Omogućuje: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brže, jednostavnije i sigurnije donošenje poslovnih odluka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sustavno praćenje klijenata i poslovnih partnera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izradu kvalitetnih poslovnih analiza - izbor baze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praćenje trendova i prepoznavanje potencijala na tržištu</a:t>
            </a:r>
          </a:p>
        </p:txBody>
      </p:sp>
    </p:spTree>
    <p:extLst>
      <p:ext uri="{BB962C8B-B14F-4D97-AF65-F5344CB8AC3E}">
        <p14:creationId xmlns:p14="http://schemas.microsoft.com/office/powerpoint/2010/main" val="314513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A2598E95-D1B4-13BC-69CA-FA2C2AE6B995}"/>
              </a:ext>
            </a:extLst>
          </p:cNvPr>
          <p:cNvGrpSpPr/>
          <p:nvPr/>
        </p:nvGrpSpPr>
        <p:grpSpPr>
          <a:xfrm>
            <a:off x="5556108" y="2383587"/>
            <a:ext cx="1689833" cy="1680000"/>
            <a:chOff x="3967976" y="1166745"/>
            <a:chExt cx="1267375" cy="1260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6582CB0-E151-0694-5E48-B40CC35B04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7976" y="116674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12EF9B4-E10B-93E6-358D-53E5878F9EEB}"/>
                </a:ext>
              </a:extLst>
            </p:cNvPr>
            <p:cNvSpPr txBox="1"/>
            <p:nvPr/>
          </p:nvSpPr>
          <p:spPr>
            <a:xfrm>
              <a:off x="3967976" y="1595628"/>
              <a:ext cx="1267375" cy="3770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32" hangingPunct="1"/>
              <a:r>
                <a:rPr lang="hr-HR" sz="2667" b="1" kern="1200" dirty="0" err="1">
                  <a:solidFill>
                    <a:prstClr val="white"/>
                  </a:solidFill>
                  <a:latin typeface="Source Sans Pro" panose="020B0503030403020204" pitchFamily="34" charset="0"/>
                  <a:ea typeface="+mn-ea"/>
                  <a:cs typeface="Arial" panose="020B0604020202020204" pitchFamily="34" charset="0"/>
                </a:rPr>
                <a:t>info.BIZ</a:t>
              </a:r>
              <a:endParaRPr lang="hr-HR" sz="2667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8" name="3D Model 67">
                <a:extLst>
                  <a:ext uri="{FF2B5EF4-FFF2-40B4-BE49-F238E27FC236}">
                    <a16:creationId xmlns:a16="http://schemas.microsoft.com/office/drawing/2014/main" id="{4336F70C-FBB6-4576-B6F5-2F9FE1AE00C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501237" y="-118378"/>
              <a:ext cx="13642647" cy="1207722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3642647" cy="12077227"/>
                    </a:xfrm>
                    <a:prstGeom prst="rect">
                      <a:avLst/>
                    </a:prstGeom>
                  </am3d:spPr>
                  <am3d:camera>
                    <am3d:pos x="0" y="0" z="6284290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781" d="1000000"/>
                    <am3d:preTrans dx="-1890240" dy="-1162601" dz="3073455"/>
                    <am3d:scale>
                      <am3d:sx n="1000000" d="1000000"/>
                      <am3d:sy n="1000000" d="1000000"/>
                      <am3d:sz n="1000000" d="1000000"/>
                    </am3d:scale>
                    <am3d:rot ax="540000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985888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8" name="3D Model 67">
                <a:extLst>
                  <a:ext uri="{FF2B5EF4-FFF2-40B4-BE49-F238E27FC236}">
                    <a16:creationId xmlns:a16="http://schemas.microsoft.com/office/drawing/2014/main" id="{4336F70C-FBB6-4576-B6F5-2F9FE1AE00C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01237" y="-118378"/>
                <a:ext cx="13642647" cy="12077227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FD90E930-F036-1ADE-61D6-2C993A69AB36}"/>
              </a:ext>
            </a:extLst>
          </p:cNvPr>
          <p:cNvGrpSpPr/>
          <p:nvPr/>
        </p:nvGrpSpPr>
        <p:grpSpPr>
          <a:xfrm>
            <a:off x="550865" y="1352460"/>
            <a:ext cx="2218055" cy="2218053"/>
            <a:chOff x="413148" y="1014345"/>
            <a:chExt cx="1663541" cy="166354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0EB737-FD87-40BD-B09A-CE9B5DB9378F}"/>
                </a:ext>
              </a:extLst>
            </p:cNvPr>
            <p:cNvSpPr/>
            <p:nvPr/>
          </p:nvSpPr>
          <p:spPr>
            <a:xfrm>
              <a:off x="413148" y="1014345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D2B54F7-0279-4C1C-96ED-55717BE1ADB0}"/>
                </a:ext>
              </a:extLst>
            </p:cNvPr>
            <p:cNvSpPr txBox="1"/>
            <p:nvPr/>
          </p:nvSpPr>
          <p:spPr>
            <a:xfrm>
              <a:off x="759234" y="1675701"/>
              <a:ext cx="971368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/>
              <a:r>
                <a:rPr lang="hr-HR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RGFI</a:t>
              </a:r>
              <a:endParaRPr lang="en-US" sz="1867" kern="1200" dirty="0">
                <a:solidFill>
                  <a:srgbClr val="182A54"/>
                </a:solidFill>
                <a:latin typeface="Source Sans Pro" panose="020B0503030403020204" pitchFamily="34" charset="0"/>
                <a:ea typeface="+mn-ea"/>
                <a:cs typeface="Sora ExtraBold" pitchFamily="2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A35A782-CE14-2741-F813-5858C724BE7A}"/>
              </a:ext>
            </a:extLst>
          </p:cNvPr>
          <p:cNvGrpSpPr/>
          <p:nvPr/>
        </p:nvGrpSpPr>
        <p:grpSpPr>
          <a:xfrm>
            <a:off x="2768919" y="1352460"/>
            <a:ext cx="2218055" cy="2218053"/>
            <a:chOff x="2076689" y="1014345"/>
            <a:chExt cx="1663541" cy="166354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B073542-1CFF-4ABF-9CD8-F82B7759FBB2}"/>
                </a:ext>
              </a:extLst>
            </p:cNvPr>
            <p:cNvSpPr/>
            <p:nvPr/>
          </p:nvSpPr>
          <p:spPr>
            <a:xfrm>
              <a:off x="2076689" y="1014345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42CF7D0-3E46-48B4-F8BA-5571652E205A}"/>
                </a:ext>
              </a:extLst>
            </p:cNvPr>
            <p:cNvSpPr txBox="1"/>
            <p:nvPr/>
          </p:nvSpPr>
          <p:spPr>
            <a:xfrm>
              <a:off x="2157453" y="1674522"/>
              <a:ext cx="1482213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/>
              <a:r>
                <a:rPr lang="hr-HR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JRR</a:t>
              </a:r>
              <a:endParaRPr lang="en-US" sz="1867" kern="1200" dirty="0">
                <a:solidFill>
                  <a:srgbClr val="182A54"/>
                </a:solidFill>
                <a:latin typeface="Source Sans Pro" panose="020B0503030403020204" pitchFamily="34" charset="0"/>
                <a:ea typeface="+mn-ea"/>
                <a:cs typeface="Sora ExtraBold" pitchFamily="2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8FCF834-4F1D-7016-1ECC-7E45798F40A3}"/>
              </a:ext>
            </a:extLst>
          </p:cNvPr>
          <p:cNvGrpSpPr/>
          <p:nvPr/>
        </p:nvGrpSpPr>
        <p:grpSpPr>
          <a:xfrm>
            <a:off x="550865" y="3570513"/>
            <a:ext cx="2218055" cy="2218053"/>
            <a:chOff x="413148" y="2677884"/>
            <a:chExt cx="1663541" cy="166354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8EBCE84-5764-471A-BD18-17FCA47EF841}"/>
                </a:ext>
              </a:extLst>
            </p:cNvPr>
            <p:cNvSpPr/>
            <p:nvPr/>
          </p:nvSpPr>
          <p:spPr>
            <a:xfrm>
              <a:off x="413148" y="2677884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B414366-E20B-ADAC-4CBE-C69975B1AAAB}"/>
                </a:ext>
              </a:extLst>
            </p:cNvPr>
            <p:cNvSpPr txBox="1"/>
            <p:nvPr/>
          </p:nvSpPr>
          <p:spPr>
            <a:xfrm>
              <a:off x="535857" y="3355633"/>
              <a:ext cx="1482213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/>
              <a:r>
                <a:rPr lang="pl-PL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Sudski registar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614C426-1A89-C524-D1D4-7A7639F2F782}"/>
              </a:ext>
            </a:extLst>
          </p:cNvPr>
          <p:cNvGrpSpPr/>
          <p:nvPr/>
        </p:nvGrpSpPr>
        <p:grpSpPr>
          <a:xfrm>
            <a:off x="2768919" y="3570512"/>
            <a:ext cx="2218055" cy="2218053"/>
            <a:chOff x="2076689" y="2677884"/>
            <a:chExt cx="1663541" cy="166354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BD06FAF-C0C6-44AB-9296-4906F8398664}"/>
                </a:ext>
              </a:extLst>
            </p:cNvPr>
            <p:cNvSpPr/>
            <p:nvPr/>
          </p:nvSpPr>
          <p:spPr>
            <a:xfrm>
              <a:off x="2076689" y="2677884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A02E978-CA73-9599-C8E3-AA7E910B7346}"/>
                </a:ext>
              </a:extLst>
            </p:cNvPr>
            <p:cNvSpPr txBox="1"/>
            <p:nvPr/>
          </p:nvSpPr>
          <p:spPr>
            <a:xfrm>
              <a:off x="2199399" y="3367283"/>
              <a:ext cx="1482213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/>
              <a:r>
                <a:rPr lang="pl-PL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Obrtni registar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87E7E50-D49F-CA3D-AB4F-3E4E96A52501}"/>
              </a:ext>
            </a:extLst>
          </p:cNvPr>
          <p:cNvGrpSpPr/>
          <p:nvPr/>
        </p:nvGrpSpPr>
        <p:grpSpPr>
          <a:xfrm>
            <a:off x="8617717" y="137986"/>
            <a:ext cx="2218055" cy="2218053"/>
            <a:chOff x="6463287" y="103489"/>
            <a:chExt cx="1663541" cy="166354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7859017-ECCE-63AB-3ACC-C427B8662E3F}"/>
                </a:ext>
              </a:extLst>
            </p:cNvPr>
            <p:cNvSpPr/>
            <p:nvPr/>
          </p:nvSpPr>
          <p:spPr>
            <a:xfrm>
              <a:off x="6463287" y="103489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EC929C1-FABF-681C-B116-67F3AA23F066}"/>
                </a:ext>
              </a:extLst>
            </p:cNvPr>
            <p:cNvSpPr txBox="1"/>
            <p:nvPr/>
          </p:nvSpPr>
          <p:spPr>
            <a:xfrm>
              <a:off x="6553951" y="741996"/>
              <a:ext cx="1482213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/>
              <a:r>
                <a:rPr lang="pl-PL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RSV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6F7B8B8-7DE9-241E-9779-4D462022FDD9}"/>
              </a:ext>
            </a:extLst>
          </p:cNvPr>
          <p:cNvGrpSpPr/>
          <p:nvPr/>
        </p:nvGrpSpPr>
        <p:grpSpPr>
          <a:xfrm>
            <a:off x="7848933" y="4238034"/>
            <a:ext cx="2218055" cy="2218053"/>
            <a:chOff x="5886699" y="3178525"/>
            <a:chExt cx="1663541" cy="166354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ED483B-54A7-610F-F74A-13212EDFD034}"/>
                </a:ext>
              </a:extLst>
            </p:cNvPr>
            <p:cNvSpPr/>
            <p:nvPr/>
          </p:nvSpPr>
          <p:spPr>
            <a:xfrm>
              <a:off x="5886699" y="3178525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DA50002-749A-79D6-D502-6987D35E1D0D}"/>
                </a:ext>
              </a:extLst>
            </p:cNvPr>
            <p:cNvSpPr txBox="1"/>
            <p:nvPr/>
          </p:nvSpPr>
          <p:spPr>
            <a:xfrm>
              <a:off x="6002399" y="3878807"/>
              <a:ext cx="1482213" cy="26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5" eaLnBrk="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hr-HR" sz="1867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Arial" panose="020B0604020202020204" pitchFamily="34" charset="0"/>
                </a:rPr>
                <a:t>SKDD</a:t>
              </a: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9A0B3351-FFB6-BBBD-9219-420A3F6898B9}"/>
              </a:ext>
            </a:extLst>
          </p:cNvPr>
          <p:cNvSpPr txBox="1"/>
          <p:nvPr/>
        </p:nvSpPr>
        <p:spPr>
          <a:xfrm>
            <a:off x="469779" y="692906"/>
            <a:ext cx="5448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2" hangingPunct="1"/>
            <a:r>
              <a:rPr lang="hr-HR" sz="3200" b="1" kern="1200" dirty="0">
                <a:solidFill>
                  <a:srgbClr val="182A54"/>
                </a:solidFill>
                <a:latin typeface="Source Sans Pro" panose="020B0503030403020204" pitchFamily="34" charset="0"/>
                <a:ea typeface="+mn-ea"/>
                <a:cs typeface="Sora ExtraBold" pitchFamily="2" charset="0"/>
              </a:rPr>
              <a:t>Izvori</a:t>
            </a:r>
            <a:endParaRPr lang="en-US" sz="3200" b="1" u="sng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Sora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148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8000">
        <p159:morph option="byObject"/>
      </p:transition>
    </mc:Choice>
    <mc:Fallback xmlns="">
      <p:transition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49333" decel="5066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35802E-6 L 8.33333E-7 0.07253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0" decel="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decel="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0" decel="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colored pipes&#10;&#10;Description automatically generated">
            <a:extLst>
              <a:ext uri="{FF2B5EF4-FFF2-40B4-BE49-F238E27FC236}">
                <a16:creationId xmlns:a16="http://schemas.microsoft.com/office/drawing/2014/main" id="{DE15B41E-E648-2980-85A8-D5CDD8622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490" y="-2142027"/>
            <a:ext cx="11982977" cy="1356286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4D8FE24-3BE1-4645-9F99-FA93BFA44E96}"/>
              </a:ext>
            </a:extLst>
          </p:cNvPr>
          <p:cNvSpPr txBox="1"/>
          <p:nvPr/>
        </p:nvSpPr>
        <p:spPr>
          <a:xfrm>
            <a:off x="469779" y="692906"/>
            <a:ext cx="5448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2" hangingPunct="1"/>
            <a:r>
              <a:rPr lang="hr-HR" sz="3200" b="1" kern="1200" dirty="0">
                <a:solidFill>
                  <a:srgbClr val="182A54"/>
                </a:solidFill>
                <a:latin typeface="Source Sans Pro" panose="020B0503030403020204" pitchFamily="34" charset="0"/>
                <a:ea typeface="+mn-ea"/>
                <a:cs typeface="Sora ExtraBold" pitchFamily="2" charset="0"/>
              </a:rPr>
              <a:t>I mnogi drugi…</a:t>
            </a:r>
            <a:endParaRPr lang="en-US" sz="3200" b="1" u="sng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Sora ExtraBold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3353CCA-BF5E-552A-CF8F-7E89BB24BF4B}"/>
              </a:ext>
            </a:extLst>
          </p:cNvPr>
          <p:cNvGrpSpPr/>
          <p:nvPr/>
        </p:nvGrpSpPr>
        <p:grpSpPr>
          <a:xfrm>
            <a:off x="7182413" y="433258"/>
            <a:ext cx="2218055" cy="2218053"/>
            <a:chOff x="413148" y="1014345"/>
            <a:chExt cx="1663541" cy="166354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7D94CB6-B6A7-7604-F061-3FE66F82A59C}"/>
                </a:ext>
              </a:extLst>
            </p:cNvPr>
            <p:cNvSpPr/>
            <p:nvPr/>
          </p:nvSpPr>
          <p:spPr>
            <a:xfrm>
              <a:off x="413148" y="1014345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3D7DFA-66C9-D46E-1897-68E99B82BCBE}"/>
                </a:ext>
              </a:extLst>
            </p:cNvPr>
            <p:cNvSpPr txBox="1"/>
            <p:nvPr/>
          </p:nvSpPr>
          <p:spPr>
            <a:xfrm>
              <a:off x="782398" y="1595998"/>
              <a:ext cx="971368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/>
              <a:r>
                <a:rPr lang="hr-HR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Zemljišne knjige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0378C04-1F66-2BD5-A696-622B310604EF}"/>
              </a:ext>
            </a:extLst>
          </p:cNvPr>
          <p:cNvGrpSpPr/>
          <p:nvPr/>
        </p:nvGrpSpPr>
        <p:grpSpPr>
          <a:xfrm>
            <a:off x="4582909" y="895233"/>
            <a:ext cx="2218055" cy="2218054"/>
            <a:chOff x="2076689" y="1014345"/>
            <a:chExt cx="1663541" cy="166354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FE9CC4B-5DFD-B927-4BC9-5D33EE450843}"/>
                </a:ext>
              </a:extLst>
            </p:cNvPr>
            <p:cNvSpPr/>
            <p:nvPr/>
          </p:nvSpPr>
          <p:spPr>
            <a:xfrm>
              <a:off x="2076689" y="1014345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F0A57BF-3CA1-7723-A3FC-1C11B7118621}"/>
                </a:ext>
              </a:extLst>
            </p:cNvPr>
            <p:cNvSpPr txBox="1"/>
            <p:nvPr/>
          </p:nvSpPr>
          <p:spPr>
            <a:xfrm>
              <a:off x="2175386" y="1387696"/>
              <a:ext cx="1482213" cy="9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/>
              <a:r>
                <a:rPr lang="hr-HR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Sustav provedbe </a:t>
              </a:r>
              <a:br>
                <a:rPr lang="hr-HR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</a:br>
              <a:r>
                <a:rPr lang="hr-HR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ovrha na nekretninama i pokretninama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7E844CB-D672-4036-85D0-B04DE8C28519}"/>
              </a:ext>
            </a:extLst>
          </p:cNvPr>
          <p:cNvGrpSpPr/>
          <p:nvPr/>
        </p:nvGrpSpPr>
        <p:grpSpPr>
          <a:xfrm>
            <a:off x="2065859" y="2165298"/>
            <a:ext cx="2218055" cy="2218053"/>
            <a:chOff x="413148" y="2677884"/>
            <a:chExt cx="1663541" cy="16635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BFA28F5-4A31-A680-7BD5-DE7C6AA84B8E}"/>
                </a:ext>
              </a:extLst>
            </p:cNvPr>
            <p:cNvSpPr/>
            <p:nvPr/>
          </p:nvSpPr>
          <p:spPr>
            <a:xfrm>
              <a:off x="413148" y="2677884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E1702E1-BAD0-D313-109E-AF0011E44B90}"/>
                </a:ext>
              </a:extLst>
            </p:cNvPr>
            <p:cNvSpPr txBox="1"/>
            <p:nvPr/>
          </p:nvSpPr>
          <p:spPr>
            <a:xfrm>
              <a:off x="535906" y="3160826"/>
              <a:ext cx="1482213" cy="71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/>
              <a:r>
                <a:rPr lang="pl-PL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Elektronički oglasnik javne nabave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69C288-5109-D95A-1BEE-065AC4D3A06C}"/>
              </a:ext>
            </a:extLst>
          </p:cNvPr>
          <p:cNvGrpSpPr/>
          <p:nvPr/>
        </p:nvGrpSpPr>
        <p:grpSpPr>
          <a:xfrm>
            <a:off x="469779" y="4207328"/>
            <a:ext cx="2218055" cy="2218053"/>
            <a:chOff x="2076689" y="2677884"/>
            <a:chExt cx="1663541" cy="16635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23C0DE5-FF7F-2B79-15C8-AFFB1B57F02F}"/>
                </a:ext>
              </a:extLst>
            </p:cNvPr>
            <p:cNvSpPr/>
            <p:nvPr/>
          </p:nvSpPr>
          <p:spPr>
            <a:xfrm>
              <a:off x="2076689" y="2677884"/>
              <a:ext cx="1663541" cy="1663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kern="1200" dirty="0">
                <a:solidFill>
                  <a:prstClr val="white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40EFE7-C4A3-7A7D-27BA-5ADA2E027437}"/>
                </a:ext>
              </a:extLst>
            </p:cNvPr>
            <p:cNvSpPr txBox="1"/>
            <p:nvPr/>
          </p:nvSpPr>
          <p:spPr>
            <a:xfrm>
              <a:off x="2179090" y="3340919"/>
              <a:ext cx="1482213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/>
              <a:r>
                <a:rPr lang="pl-PL" sz="1867" kern="1200" dirty="0">
                  <a:solidFill>
                    <a:srgbClr val="182A54"/>
                  </a:solidFill>
                  <a:latin typeface="Source Sans Pro" panose="020B0503030403020204" pitchFamily="34" charset="0"/>
                  <a:ea typeface="+mn-ea"/>
                  <a:cs typeface="Sora ExtraBold" pitchFamily="2" charset="0"/>
                </a:rPr>
                <a:t>e-Oglasna ploča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660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49333" decel="5066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35802E-6 L 8.33333E-7 0.0725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810DE0-2617-9441-983B-A81AAA485746}"/>
              </a:ext>
            </a:extLst>
          </p:cNvPr>
          <p:cNvSpPr txBox="1"/>
          <p:nvPr/>
        </p:nvSpPr>
        <p:spPr>
          <a:xfrm>
            <a:off x="633542" y="555264"/>
            <a:ext cx="4367133" cy="406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2" hangingPunct="1"/>
            <a:r>
              <a:rPr lang="hr-HR" sz="2000" b="1" kern="1200" dirty="0">
                <a:solidFill>
                  <a:srgbClr val="182A54"/>
                </a:solidFill>
                <a:latin typeface="Source Sans Pro" panose="020B0503030403020204" pitchFamily="34" charset="0"/>
                <a:ea typeface="+mn-ea"/>
                <a:cs typeface="+mn-cs"/>
              </a:rPr>
              <a:t>Zašto odabrati Fina Info.BIZ</a:t>
            </a:r>
            <a:endParaRPr lang="en-GB" sz="2000" b="1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+mn-cs"/>
            </a:endParaRPr>
          </a:p>
          <a:p>
            <a:pPr defTabSz="914332" hangingPunct="1"/>
            <a:endParaRPr lang="en-GB" sz="1600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+mn-cs"/>
            </a:endParaRP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ažurnost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en-US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</a:t>
            </a: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vid</a:t>
            </a:r>
            <a:r>
              <a:rPr lang="en-US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u </a:t>
            </a:r>
            <a:r>
              <a:rPr lang="en-US" sz="1500" kern="1200" dirty="0" err="1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realnom</a:t>
            </a:r>
            <a:r>
              <a:rPr lang="en-US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500" kern="1200" dirty="0" err="1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vremenu</a:t>
            </a:r>
            <a:endParaRPr lang="hr-HR" sz="1500" kern="1200" dirty="0">
              <a:solidFill>
                <a:srgbClr val="002060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transparentna metodologija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kvalitetna analiza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kontinuirani razvoj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informacije direktno s izvora podataka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olakšan i ubrzan proces odlučivanja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en-US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dobro </a:t>
            </a:r>
            <a:r>
              <a:rPr lang="en-US" sz="1500" kern="1200" dirty="0" err="1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korisničko</a:t>
            </a:r>
            <a:r>
              <a:rPr lang="en-US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500" kern="1200" dirty="0" err="1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iskustvo</a:t>
            </a:r>
            <a:endParaRPr lang="hr-HR" sz="1500" kern="1200" dirty="0">
              <a:solidFill>
                <a:srgbClr val="002060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moderna tehnologija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brza komunikacija</a:t>
            </a:r>
            <a:endParaRPr lang="en-GB" sz="1500" kern="1200" dirty="0">
              <a:solidFill>
                <a:srgbClr val="002060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7AA1F1EC-DF73-4C71-BA15-B016FE8E4B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54111" y="3164428"/>
            <a:ext cx="6478401" cy="3252157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EA468A3F-70C0-4BEF-8D7A-F6C0FBEEF1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54111" y="595518"/>
            <a:ext cx="5012469" cy="250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7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56A838B-6BF6-184D-9EFA-085C7A9780F5}"/>
              </a:ext>
            </a:extLst>
          </p:cNvPr>
          <p:cNvSpPr txBox="1"/>
          <p:nvPr/>
        </p:nvSpPr>
        <p:spPr>
          <a:xfrm>
            <a:off x="624418" y="548217"/>
            <a:ext cx="6071657" cy="5111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2" hangingPunct="1"/>
            <a:r>
              <a:rPr lang="hr-HR" sz="2000" b="1" kern="1200" dirty="0">
                <a:solidFill>
                  <a:srgbClr val="182A54"/>
                </a:solidFill>
                <a:latin typeface="Source Sans Pro" panose="020B0503030403020204" pitchFamily="34" charset="0"/>
                <a:ea typeface="+mn-ea"/>
                <a:cs typeface="+mn-cs"/>
              </a:rPr>
              <a:t>Fina Info.BIZ funkcionalnosti</a:t>
            </a:r>
            <a:endParaRPr lang="en-GB" sz="2000" b="1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+mn-cs"/>
            </a:endParaRPr>
          </a:p>
          <a:p>
            <a:pPr defTabSz="914332" hangingPunct="1"/>
            <a:endParaRPr lang="en-GB" sz="1600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+mn-cs"/>
            </a:endParaRP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en-GB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 </a:t>
            </a: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prikaz pojedinačnih adresnih i financijskih podataka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 sažetak informacija o svakom subjektu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 agregirani podaci i pokazatelji poslovanja poduzetnika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 rang liste najuspješnijih poduzetnika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usporedba rezultata s rezultatima drugih poduzetnika te </a:t>
            </a:r>
            <a:b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</a:b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s trendovima djelatnosti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analize financijskih rezultata poduzetnika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oznaka statusa blokade subjekta i povijest blokade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javni podaci iz Registra koncesija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agregirani podaci o insolventnosti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ocjena kreditnog rejtinga prema Basel III metodologiji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ocjena kreditnog rizika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 err="1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neisplatitelji</a:t>
            </a: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 plaća i porezni dužnici</a:t>
            </a:r>
            <a:endParaRPr lang="en-HR" sz="1500" kern="1200" dirty="0">
              <a:solidFill>
                <a:srgbClr val="002060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  <a:sym typeface="Geomanist Bold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C21B10E7-5981-403D-8891-F7F8FED807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0939" y="1067773"/>
            <a:ext cx="4741465" cy="223841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A3874FD4-136D-4EAA-9CD3-BC7BED81CFB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0939" y="4063217"/>
            <a:ext cx="4735737" cy="158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2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56A838B-6BF6-184D-9EFA-085C7A9780F5}"/>
              </a:ext>
            </a:extLst>
          </p:cNvPr>
          <p:cNvSpPr txBox="1"/>
          <p:nvPr/>
        </p:nvSpPr>
        <p:spPr>
          <a:xfrm>
            <a:off x="624417" y="564165"/>
            <a:ext cx="7209398" cy="577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2" hangingPunct="1"/>
            <a:r>
              <a:rPr lang="hr-HR" sz="2000" b="1" kern="1200" dirty="0">
                <a:solidFill>
                  <a:srgbClr val="182A54"/>
                </a:solidFill>
                <a:latin typeface="Source Sans Pro" panose="020B0503030403020204" pitchFamily="34" charset="0"/>
                <a:ea typeface="+mn-ea"/>
                <a:cs typeface="+mn-cs"/>
              </a:rPr>
              <a:t>Fina Info.BIZ funkcionalnosti</a:t>
            </a:r>
            <a:endParaRPr lang="en-GB" sz="2000" b="1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+mn-cs"/>
            </a:endParaRPr>
          </a:p>
          <a:p>
            <a:pPr defTabSz="914332" hangingPunct="1"/>
            <a:endParaRPr lang="en-GB" sz="1600" kern="1200" dirty="0">
              <a:solidFill>
                <a:srgbClr val="182A54"/>
              </a:solidFill>
              <a:latin typeface="Source Sans Pro" panose="020B0503030403020204" pitchFamily="34" charset="0"/>
              <a:ea typeface="+mn-ea"/>
              <a:cs typeface="+mn-cs"/>
            </a:endParaRP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izvoz podataka i ispis izvještaja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napredni kriteriji pretraživanja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pohrana kriterija pretrage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praćenje subjekata i notifikacije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pretraga i praćenje pravnih propisa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zemljišne knjige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pl-PL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statusni postupci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pregled informacija iz javnih izvora - Sudski registar, Obrtni registar, EOJN, SKDD, HNB, Zagrebačka burza …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dobitnici Zlatne bilance – nagrada koju uspješnim poduzetnicima dodjeljuje Fina 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korisnici Fina e-Računa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pravne osobe od posebnog interesa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INO bon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Geomanist Bold"/>
              </a:rPr>
              <a:t>BON1, BONPLUS</a:t>
            </a:r>
          </a:p>
          <a:p>
            <a:pPr marL="380990" indent="-380990" defTabSz="366817">
              <a:spcBef>
                <a:spcPts val="267"/>
              </a:spcBef>
              <a:spcAft>
                <a:spcPts val="267"/>
              </a:spcAft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endParaRPr lang="en-HR" sz="1600" kern="1200" dirty="0">
              <a:solidFill>
                <a:srgbClr val="182A54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  <a:sym typeface="Geomanist Bold"/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2328B1EC-BA74-44E7-B885-E9CC667A97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34098" y="900752"/>
            <a:ext cx="4040601" cy="2458266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871BE7A5-2073-4E80-8B49-27E0076F23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34098" y="3472015"/>
            <a:ext cx="4040601" cy="248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3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7"/>
          <p:cNvSpPr/>
          <p:nvPr/>
        </p:nvSpPr>
        <p:spPr>
          <a:xfrm rot="5400000">
            <a:off x="4396525" y="-950404"/>
            <a:ext cx="3427987" cy="12221037"/>
          </a:xfrm>
          <a:custGeom>
            <a:avLst/>
            <a:gdLst>
              <a:gd name="connsiteX0" fmla="*/ 0 w 3342681"/>
              <a:gd name="connsiteY0" fmla="*/ 9144004 h 9144004"/>
              <a:gd name="connsiteX1" fmla="*/ 771691 w 3342681"/>
              <a:gd name="connsiteY1" fmla="*/ 0 h 9144004"/>
              <a:gd name="connsiteX2" fmla="*/ 3342681 w 3342681"/>
              <a:gd name="connsiteY2" fmla="*/ 0 h 9144004"/>
              <a:gd name="connsiteX3" fmla="*/ 2570990 w 3342681"/>
              <a:gd name="connsiteY3" fmla="*/ 9144004 h 9144004"/>
              <a:gd name="connsiteX4" fmla="*/ 0 w 3342681"/>
              <a:gd name="connsiteY4" fmla="*/ 9144004 h 9144004"/>
              <a:gd name="connsiteX0" fmla="*/ 0 w 2570990"/>
              <a:gd name="connsiteY0" fmla="*/ 9165778 h 9165778"/>
              <a:gd name="connsiteX1" fmla="*/ 771691 w 2570990"/>
              <a:gd name="connsiteY1" fmla="*/ 21774 h 9165778"/>
              <a:gd name="connsiteX2" fmla="*/ 2558912 w 2570990"/>
              <a:gd name="connsiteY2" fmla="*/ 0 h 9165778"/>
              <a:gd name="connsiteX3" fmla="*/ 2570990 w 2570990"/>
              <a:gd name="connsiteY3" fmla="*/ 9165778 h 9165778"/>
              <a:gd name="connsiteX4" fmla="*/ 0 w 2570990"/>
              <a:gd name="connsiteY4" fmla="*/ 9165778 h 9165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0990" h="9165778">
                <a:moveTo>
                  <a:pt x="0" y="9165778"/>
                </a:moveTo>
                <a:lnTo>
                  <a:pt x="771691" y="21774"/>
                </a:lnTo>
                <a:lnTo>
                  <a:pt x="2558912" y="0"/>
                </a:lnTo>
                <a:lnTo>
                  <a:pt x="2570990" y="9165778"/>
                </a:lnTo>
                <a:lnTo>
                  <a:pt x="0" y="9165778"/>
                </a:lnTo>
                <a:close/>
              </a:path>
            </a:pathLst>
          </a:custGeom>
          <a:solidFill>
            <a:srgbClr val="F9A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 hangingPunct="1"/>
            <a:endParaRPr lang="en-US" sz="1351" kern="1200" dirty="0">
              <a:solidFill>
                <a:prstClr val="white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249" y="579892"/>
            <a:ext cx="6841753" cy="5698216"/>
          </a:xfrm>
          <a:prstGeom prst="rect">
            <a:avLst/>
          </a:prstGeom>
        </p:spPr>
      </p:pic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FB2CE48-7BB0-742D-D78C-851F5112B25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757" y="1002965"/>
            <a:ext cx="5285243" cy="4127835"/>
          </a:xfrm>
        </p:spPr>
      </p:pic>
      <p:sp>
        <p:nvSpPr>
          <p:cNvPr id="18" name="TekstniOkvir 6">
            <a:extLst>
              <a:ext uri="{FF2B5EF4-FFF2-40B4-BE49-F238E27FC236}">
                <a16:creationId xmlns:a16="http://schemas.microsoft.com/office/drawing/2014/main" id="{4CE93452-BEE8-DFBB-1A95-9A59C66104A5}"/>
              </a:ext>
            </a:extLst>
          </p:cNvPr>
          <p:cNvSpPr txBox="1"/>
          <p:nvPr/>
        </p:nvSpPr>
        <p:spPr>
          <a:xfrm>
            <a:off x="2244058" y="1891633"/>
            <a:ext cx="211567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32" hangingPunct="1"/>
            <a:r>
              <a:rPr lang="hr-HR" sz="5500" kern="1200" dirty="0">
                <a:solidFill>
                  <a:srgbClr val="182A54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Live</a:t>
            </a:r>
            <a:endParaRPr lang="hr-HR" sz="5500" kern="1200" dirty="0">
              <a:solidFill>
                <a:srgbClr val="182A54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omputer screen with blue text&#10;&#10;Description automatically generated">
            <a:extLst>
              <a:ext uri="{FF2B5EF4-FFF2-40B4-BE49-F238E27FC236}">
                <a16:creationId xmlns:a16="http://schemas.microsoft.com/office/drawing/2014/main" id="{AA7BF861-35A4-A1CE-EC9B-051CCA6604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291" y="2019300"/>
            <a:ext cx="907767" cy="90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33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810DE0-2617-9441-983B-A81AAA485746}"/>
              </a:ext>
            </a:extLst>
          </p:cNvPr>
          <p:cNvSpPr txBox="1"/>
          <p:nvPr/>
        </p:nvSpPr>
        <p:spPr>
          <a:xfrm>
            <a:off x="624418" y="559000"/>
            <a:ext cx="4828117" cy="386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2" hangingPunct="1"/>
            <a:r>
              <a:rPr lang="hr-HR" sz="2000" b="1" kern="1200" dirty="0">
                <a:solidFill>
                  <a:srgbClr val="182A54"/>
                </a:solidFill>
                <a:latin typeface="Source Sans Pro" panose="020B0503030403020204" pitchFamily="34" charset="0"/>
                <a:ea typeface="+mn-ea"/>
                <a:cs typeface="+mn-cs"/>
              </a:rPr>
              <a:t>Fina Info.BIZ paketi</a:t>
            </a:r>
          </a:p>
          <a:p>
            <a:pPr defTabSz="914332" hangingPunct="1">
              <a:lnSpc>
                <a:spcPct val="150000"/>
              </a:lnSpc>
            </a:pPr>
            <a:endParaRPr lang="hr-HR" sz="1600" kern="1200" dirty="0">
              <a:solidFill>
                <a:srgbClr val="003366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defTabSz="914332" hangingPunct="1">
              <a:lnSpc>
                <a:spcPct val="150000"/>
              </a:lnSpc>
              <a:buClr>
                <a:srgbClr val="F9AF40"/>
              </a:buClr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Po opsegu, odnosno razini prava korištenja, postoji pet paketa Fina Info.BIZ servisa:</a:t>
            </a:r>
            <a:endParaRPr lang="en-US" sz="1500" kern="1200" dirty="0">
              <a:solidFill>
                <a:srgbClr val="002060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defTabSz="914332" hangingPunct="1">
              <a:lnSpc>
                <a:spcPct val="150000"/>
              </a:lnSpc>
              <a:buClr>
                <a:srgbClr val="F9AF40"/>
              </a:buClr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 </a:t>
            </a:r>
            <a:endParaRPr lang="en-US" sz="1500" kern="1200" dirty="0">
              <a:solidFill>
                <a:srgbClr val="002060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PROMO (neograničen pristup bez naknade)</a:t>
            </a:r>
            <a:endParaRPr lang="en-US" sz="1500" kern="1200" dirty="0">
              <a:solidFill>
                <a:srgbClr val="002060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START 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EXPERT 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PREMIUM </a:t>
            </a:r>
          </a:p>
          <a:p>
            <a:pPr marL="285750" indent="-285750" defTabSz="914332" hangingPunct="1">
              <a:lnSpc>
                <a:spcPct val="150000"/>
              </a:lnSpc>
              <a:buClr>
                <a:srgbClr val="F9AF40"/>
              </a:buClr>
              <a:buFont typeface="Arial" panose="020B0604020202020204" pitchFamily="34" charset="0"/>
              <a:buChar char="•"/>
              <a:defRPr sz="3200">
                <a:solidFill>
                  <a:srgbClr val="0085AD"/>
                </a:solidFill>
                <a:latin typeface="Geomanist Bold"/>
                <a:ea typeface="Geomanist Bold"/>
                <a:cs typeface="Geomanist Bold"/>
                <a:sym typeface="Geomanist Bold"/>
              </a:defRPr>
            </a:pPr>
            <a:r>
              <a:rPr lang="hr-HR" sz="1500" kern="1200" dirty="0">
                <a:solidFill>
                  <a:srgbClr val="002060"/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PREMIUM PLUS</a:t>
            </a:r>
            <a:endParaRPr lang="en-GB" sz="1500" kern="1200" dirty="0">
              <a:solidFill>
                <a:srgbClr val="002060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380990" indent="-380990" defTabSz="914332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kern="1200" dirty="0">
              <a:solidFill>
                <a:srgbClr val="182A54"/>
              </a:solidFill>
              <a:latin typeface="Source Sans Pro" panose="020B0503030403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Slika 4">
            <a:extLst>
              <a:ext uri="{FF2B5EF4-FFF2-40B4-BE49-F238E27FC236}">
                <a16:creationId xmlns:a16="http://schemas.microsoft.com/office/drawing/2014/main" id="{5FD3C697-BDE0-6642-6D76-62403EAB85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4310" y="4962255"/>
            <a:ext cx="9851097" cy="13977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BEF25E-3C7A-86E5-9CC7-980CA3F2ED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73423" y="1387004"/>
            <a:ext cx="5618419" cy="275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1E1D-1D42-AA45-9C06-6C28323C6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314" y="1827271"/>
            <a:ext cx="3747373" cy="624029"/>
          </a:xfrm>
        </p:spPr>
        <p:txBody>
          <a:bodyPr anchor="t">
            <a:normAutofit fontScale="90000"/>
          </a:bodyPr>
          <a:lstStyle/>
          <a:p>
            <a:r>
              <a:rPr lang="en-HR" dirty="0"/>
              <a:t>Hvala na pažnji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6AF245-0783-7F50-F541-F7F0BF239A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710" y="6900263"/>
            <a:ext cx="1857607" cy="19960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860252-2615-52EF-1EC8-96D38F54DC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5736" y="5169845"/>
            <a:ext cx="2032500" cy="95572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E41AB5B-37D7-52C1-DF90-961E30284C74}"/>
              </a:ext>
            </a:extLst>
          </p:cNvPr>
          <p:cNvSpPr txBox="1">
            <a:spLocks/>
          </p:cNvSpPr>
          <p:nvPr/>
        </p:nvSpPr>
        <p:spPr>
          <a:xfrm>
            <a:off x="4552929" y="2598568"/>
            <a:ext cx="2953042" cy="6087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hr-HR" sz="3000" dirty="0" err="1"/>
              <a:t>prodaja@fina.hr</a:t>
            </a:r>
            <a:r>
              <a:rPr lang="hr-HR" sz="3000" dirty="0"/>
              <a:t>.</a:t>
            </a:r>
            <a:endParaRPr lang="en-HR" sz="3000" dirty="0"/>
          </a:p>
        </p:txBody>
      </p:sp>
    </p:spTree>
    <p:extLst>
      <p:ext uri="{BB962C8B-B14F-4D97-AF65-F5344CB8AC3E}">
        <p14:creationId xmlns:p14="http://schemas.microsoft.com/office/powerpoint/2010/main" val="310422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/>
    </mc:Choice>
    <mc:Fallback xmlns="">
      <p:transition spd="slow" advClick="0" advTm="1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1E1D-1D42-AA45-9C06-6C28323C6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68" y="1882653"/>
            <a:ext cx="5566773" cy="873443"/>
          </a:xfrm>
        </p:spPr>
        <p:txBody>
          <a:bodyPr anchor="t"/>
          <a:lstStyle/>
          <a:p>
            <a:r>
              <a:rPr lang="en-HR" dirty="0"/>
              <a:t>Hvala na pažnji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2B4191-546E-5C16-006B-72DE872F28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6583" y="782491"/>
            <a:ext cx="5969255" cy="64142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C68EE9-3805-B5BD-B56F-C3260AC38C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368" y="4396556"/>
            <a:ext cx="2032500" cy="95572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05DA6A-3941-E39F-6D16-6E69784449DC}"/>
              </a:ext>
            </a:extLst>
          </p:cNvPr>
          <p:cNvSpPr txBox="1">
            <a:spLocks/>
          </p:cNvSpPr>
          <p:nvPr/>
        </p:nvSpPr>
        <p:spPr>
          <a:xfrm>
            <a:off x="506368" y="2816934"/>
            <a:ext cx="2953042" cy="6087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hr-HR" sz="3000" dirty="0" err="1"/>
              <a:t>prodaja@fina.hr</a:t>
            </a:r>
            <a:r>
              <a:rPr lang="hr-HR" sz="3000" dirty="0"/>
              <a:t>.</a:t>
            </a:r>
            <a:endParaRPr lang="en-HR" sz="3000" dirty="0"/>
          </a:p>
        </p:txBody>
      </p:sp>
    </p:spTree>
    <p:extLst>
      <p:ext uri="{BB962C8B-B14F-4D97-AF65-F5344CB8AC3E}">
        <p14:creationId xmlns:p14="http://schemas.microsoft.com/office/powerpoint/2010/main" val="2414271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Word"/>
      </p:transition>
    </mc:Choice>
    <mc:Fallback xmlns="">
      <p:transition spd="slow" advClick="0" advTm="1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2B4191-546E-5C16-006B-72DE872F28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6583" y="782491"/>
            <a:ext cx="5969255" cy="641424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C15338C-F28C-3E6B-CBD4-E1904AC4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68" y="1882653"/>
            <a:ext cx="5566773" cy="873443"/>
          </a:xfrm>
        </p:spPr>
        <p:txBody>
          <a:bodyPr anchor="t"/>
          <a:lstStyle/>
          <a:p>
            <a:r>
              <a:rPr lang="en-HR" dirty="0"/>
              <a:t>Hvala na pažnji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9333C84-3E3D-C327-C0C5-7B0110DF0435}"/>
              </a:ext>
            </a:extLst>
          </p:cNvPr>
          <p:cNvSpPr txBox="1">
            <a:spLocks/>
          </p:cNvSpPr>
          <p:nvPr/>
        </p:nvSpPr>
        <p:spPr>
          <a:xfrm>
            <a:off x="506368" y="2816934"/>
            <a:ext cx="2953042" cy="6087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hr-HR" sz="3000" dirty="0" err="1"/>
              <a:t>prodaja@fina.hr</a:t>
            </a:r>
            <a:r>
              <a:rPr lang="hr-HR" sz="3000" dirty="0"/>
              <a:t>.</a:t>
            </a:r>
            <a:endParaRPr lang="en-HR" sz="3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3F439D-575D-CB05-601D-BD670AFC1D1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368" y="4396556"/>
            <a:ext cx="2032500" cy="95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6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182A54"/>
      </a:dk1>
      <a:lt1>
        <a:srgbClr val="FFFFFF"/>
      </a:lt1>
      <a:dk2>
        <a:srgbClr val="A7A7A7"/>
      </a:dk2>
      <a:lt2>
        <a:srgbClr val="535353"/>
      </a:lt2>
      <a:accent1>
        <a:srgbClr val="F9AF40"/>
      </a:accent1>
      <a:accent2>
        <a:srgbClr val="182A54"/>
      </a:accent2>
      <a:accent3>
        <a:srgbClr val="C6C6C6"/>
      </a:accent3>
      <a:accent4>
        <a:srgbClr val="0D182F"/>
      </a:accent4>
      <a:accent5>
        <a:srgbClr val="0A1224"/>
      </a:accent5>
      <a:accent6>
        <a:srgbClr val="070D19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chemeClr val="accent2"/>
            </a:solidFill>
            <a:effectLst/>
            <a:uFillTx/>
            <a:latin typeface="Source Sans Pro"/>
            <a:ea typeface="Source Sans Pro"/>
            <a:cs typeface="Source Sans Pro"/>
            <a:sym typeface="Source Sans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chemeClr val="accent2"/>
            </a:solidFill>
            <a:effectLst/>
            <a:uFillTx/>
            <a:latin typeface="Source Sans Pro"/>
            <a:ea typeface="Source Sans Pro"/>
            <a:cs typeface="Source Sans Pro"/>
            <a:sym typeface="Source Sans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olid Multicolor">
  <a:themeElements>
    <a:clrScheme name="MS Fresh Multi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8A7"/>
      </a:accent1>
      <a:accent2>
        <a:srgbClr val="5944D4"/>
      </a:accent2>
      <a:accent3>
        <a:srgbClr val="116AE0"/>
      </a:accent3>
      <a:accent4>
        <a:srgbClr val="2695FF"/>
      </a:accent4>
      <a:accent5>
        <a:srgbClr val="E63D54"/>
      </a:accent5>
      <a:accent6>
        <a:srgbClr val="FFBD42"/>
      </a:accent6>
      <a:hlink>
        <a:srgbClr val="0563C1"/>
      </a:hlink>
      <a:folHlink>
        <a:srgbClr val="954F72"/>
      </a:folHlink>
    </a:clrScheme>
    <a:fontScheme name="Grand opt 1">
      <a:majorFont>
        <a:latin typeface="Sora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9AF40"/>
      </a:accent1>
      <a:accent2>
        <a:srgbClr val="182A54"/>
      </a:accent2>
      <a:accent3>
        <a:srgbClr val="C6C6C6"/>
      </a:accent3>
      <a:accent4>
        <a:srgbClr val="0D182F"/>
      </a:accent4>
      <a:accent5>
        <a:srgbClr val="0A1224"/>
      </a:accent5>
      <a:accent6>
        <a:srgbClr val="070D19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chemeClr val="accent2"/>
            </a:solidFill>
            <a:effectLst/>
            <a:uFillTx/>
            <a:latin typeface="Source Sans Pro"/>
            <a:ea typeface="Source Sans Pro"/>
            <a:cs typeface="Source Sans Pro"/>
            <a:sym typeface="Source Sans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chemeClr val="accent2"/>
            </a:solidFill>
            <a:effectLst/>
            <a:uFillTx/>
            <a:latin typeface="Source Sans Pro"/>
            <a:ea typeface="Source Sans Pro"/>
            <a:cs typeface="Source Sans Pro"/>
            <a:sym typeface="Source Sans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378</Words>
  <Application>Microsoft Office PowerPoint</Application>
  <PresentationFormat>Široki zaslon</PresentationFormat>
  <Paragraphs>85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4</vt:i4>
      </vt:variant>
      <vt:variant>
        <vt:lpstr>Naslovi slajdova</vt:lpstr>
      </vt:variant>
      <vt:variant>
        <vt:i4>12</vt:i4>
      </vt:variant>
    </vt:vector>
  </HeadingPairs>
  <TitlesOfParts>
    <vt:vector size="20" baseType="lpstr">
      <vt:lpstr>Arial</vt:lpstr>
      <vt:lpstr>Calibri</vt:lpstr>
      <vt:lpstr>Source Sans Pro</vt:lpstr>
      <vt:lpstr>Source Sans Pro Semibold</vt:lpstr>
      <vt:lpstr>Office Theme</vt:lpstr>
      <vt:lpstr>1_Office Theme</vt:lpstr>
      <vt:lpstr>Solid Multicolor</vt:lpstr>
      <vt:lpstr>Custom Design</vt:lpstr>
      <vt:lpstr>Fina Info.BIZ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Hvala na pažnji</vt:lpstr>
      <vt:lpstr>Hvala na pažnji</vt:lpstr>
      <vt:lpstr>Hvala na pažnji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 prezentacije</dc:title>
  <dc:creator>Dražen Skobe</dc:creator>
  <cp:lastModifiedBy>RIPUP doo</cp:lastModifiedBy>
  <cp:revision>11</cp:revision>
  <dcterms:modified xsi:type="dcterms:W3CDTF">2023-09-27T08:03:28Z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1ab742f-39a8-4a62-9744-1e8791e01e71_Enabled">
    <vt:lpwstr>true</vt:lpwstr>
  </property>
  <property fmtid="{D5CDD505-2E9C-101B-9397-08002B2CF9AE}" pid="3" name="MSIP_Label_d1ab742f-39a8-4a62-9744-1e8791e01e71_SetDate">
    <vt:lpwstr>2023-09-26T07:03:41Z</vt:lpwstr>
  </property>
  <property fmtid="{D5CDD505-2E9C-101B-9397-08002B2CF9AE}" pid="4" name="MSIP_Label_d1ab742f-39a8-4a62-9744-1e8791e01e71_Method">
    <vt:lpwstr>Privileged</vt:lpwstr>
  </property>
  <property fmtid="{D5CDD505-2E9C-101B-9397-08002B2CF9AE}" pid="5" name="MSIP_Label_d1ab742f-39a8-4a62-9744-1e8791e01e71_Name">
    <vt:lpwstr>test</vt:lpwstr>
  </property>
  <property fmtid="{D5CDD505-2E9C-101B-9397-08002B2CF9AE}" pid="6" name="MSIP_Label_d1ab742f-39a8-4a62-9744-1e8791e01e71_SiteId">
    <vt:lpwstr>f48894ec-930b-40d5-9326-43383e17b59f</vt:lpwstr>
  </property>
  <property fmtid="{D5CDD505-2E9C-101B-9397-08002B2CF9AE}" pid="7" name="MSIP_Label_d1ab742f-39a8-4a62-9744-1e8791e01e71_ActionId">
    <vt:lpwstr>dc6d0d28-8fe4-40e3-aee3-91890c0f5c8b</vt:lpwstr>
  </property>
  <property fmtid="{D5CDD505-2E9C-101B-9397-08002B2CF9AE}" pid="8" name="MSIP_Label_d1ab742f-39a8-4a62-9744-1e8791e01e71_ContentBits">
    <vt:lpwstr>0</vt:lpwstr>
  </property>
</Properties>
</file>