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585" r:id="rId3"/>
    <p:sldId id="573" r:id="rId4"/>
    <p:sldId id="578" r:id="rId5"/>
    <p:sldId id="588" r:id="rId6"/>
    <p:sldId id="579" r:id="rId7"/>
    <p:sldId id="580" r:id="rId8"/>
    <p:sldId id="589" r:id="rId9"/>
    <p:sldId id="576" r:id="rId10"/>
    <p:sldId id="259" r:id="rId11"/>
    <p:sldId id="572" r:id="rId12"/>
    <p:sldId id="262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09" autoAdjust="0"/>
  </p:normalViewPr>
  <p:slideViewPr>
    <p:cSldViewPr snapToGrid="0">
      <p:cViewPr varScale="1">
        <p:scale>
          <a:sx n="99" d="100"/>
          <a:sy n="99" d="100"/>
        </p:scale>
        <p:origin x="234" y="78"/>
      </p:cViewPr>
      <p:guideLst/>
    </p:cSldViewPr>
  </p:slideViewPr>
  <p:outlineViewPr>
    <p:cViewPr>
      <p:scale>
        <a:sx n="33" d="100"/>
        <a:sy n="33" d="100"/>
      </p:scale>
      <p:origin x="0" y="-1011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76DB0-4B02-46BF-B4CB-EBA129D7CAA4}" type="datetimeFigureOut">
              <a:rPr lang="hr-HR" smtClean="0"/>
              <a:t>12.10.2023.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70DEC-5B58-4703-B183-95AD76DC664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869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223199-9CB2-934C-E52C-DFBF376D7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590B28-F367-BA6D-F302-F4FA08DED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EE3D609-CCA3-3C71-AE27-E1EB0D66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5968-6E8D-4C7B-9BAA-1DC5FFE43B32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897C730-87FC-840F-A976-C12EF2C40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AEBA1A0-787A-8381-909D-F0047EF1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237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7F5BB8-9E6A-16C5-6DB0-9EEDD9615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92667C9-F81F-250D-489A-14E800EAE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DB39DEB-DADD-5850-7A16-360D8034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EA5B-13F3-402A-88B9-E3856AA75E16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C49B3D9-06F5-290B-9F39-822CFD6B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25AF55A-4351-AAD3-FDF3-A3C5A8581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2145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F0D01A-B4B8-231A-BDB9-F5B8E0270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2FC9596-47B7-F854-597D-4B3701657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5C7C10D-2CFB-291F-1515-268264CF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1F01-812E-4757-AF59-CC1F1FD7127A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B9BED47-BF60-4D56-01D9-842ADEED3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05265C3-E8C4-FA35-9CAA-A20D2347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735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826ADD-3BD1-EF5B-903E-02DA956CD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0D9764D-430E-5A91-E7D7-21C7945DF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8C581CF-4B98-E7C3-B959-D6155F635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6268439-BCFA-15FF-20C0-2F8DC22CB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6492-B7BC-4B32-80FD-1CD6BFA41EBC}" type="datetime1">
              <a:rPr lang="hr-HR" smtClean="0"/>
              <a:t>12.10.2023.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F59B442-CF2D-BADD-8214-C20EA23BA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B53D151-59B0-43E9-902F-90237AB3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0060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FB27BD-3A23-4C07-EE50-741E1CCA2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D17E495-32AF-D142-652B-B0A47E689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01CCB61-8C1F-41EE-6669-8A16A8B43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B936FE40-6487-BE58-979F-DAB36B07A8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1AF9F3E2-4A7C-F196-4E7F-B6A7DCF41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79B7C45D-5F72-1887-99F7-3607FBE28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551D3-7B44-4213-9377-8F29E0F3DCEE}" type="datetime1">
              <a:rPr lang="hr-HR" smtClean="0"/>
              <a:t>12.10.2023.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482340A-9663-5F6D-C08C-47C3D788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46544CC0-891E-C325-C65B-5268CEC3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51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88D568-5A3C-A092-B215-183B8FF08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235F7C57-3C6C-6D30-7455-3847FFEF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581F-1231-46A7-BFAE-2784A27D4932}" type="datetime1">
              <a:rPr lang="hr-HR" smtClean="0"/>
              <a:t>12.10.2023.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58CF73E3-0724-7A42-B51B-B0B72AE47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BDA1A4C-3F0A-71B8-23CF-6A31A5A35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488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28F6C24-BC83-C21C-0A91-FA444A24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4F6E0-2000-4E1B-A3FC-E00C042B8E55}" type="datetime1">
              <a:rPr lang="hr-HR" smtClean="0"/>
              <a:t>12.10.2023.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AD044D68-24D1-992D-90AB-6D613CD2A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0E96B8A-B66C-D01E-111C-B9717253B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905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52F4C6-A7F2-0A88-E60F-844BA641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A575DA-9CF6-D946-26B5-AABC17382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5638CDC-7731-5580-011E-57ED65AE5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6E6B53A-067C-57A0-B384-E5D704C5D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A216-99AA-48AD-AE42-B164CD118082}" type="datetime1">
              <a:rPr lang="hr-HR" smtClean="0"/>
              <a:t>12.10.2023.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C2FDA64-77A4-ACDA-229B-DA73A7FE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6027F43-6E59-8190-2D48-456F82E57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4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DC17A9-3275-A48F-64BD-5E103B3A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832F945-BF24-C8A2-A99A-429780C55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4875A99-CF11-F669-81F8-43CE434CA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E265293-0355-5975-A14A-11700FBD4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DDEFE-0F1D-453D-A095-B5E89EF1E6AE}" type="datetime1">
              <a:rPr lang="hr-HR" smtClean="0"/>
              <a:t>12.10.2023.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BCCB0AD-EC5E-A365-93C0-259DF5D73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F488ABC-9992-680A-7A56-6D1D5BBEE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2193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B0E57D-9C5A-BADE-7E59-6DB57A2D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A4D20B4-D5D4-DE2B-0AE5-704B13DAC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0C73CB2-3AA6-9FC9-6260-D9C1E8F0B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A34F9-8086-4288-A6C1-C4924E9F720B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7A4921A-EC43-555E-1459-C58D215A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A1EE5A-0E81-8FE6-487D-64459ECA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56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93B72EAD-695E-9415-B802-E660D96B0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9B8BB8F-19A4-FDCB-D55D-D475A3E53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A38D326-96EF-9D61-5F2B-A24E0B3E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13C41-4F32-4324-90E4-94D6255A6AD4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B67CB21-01BA-583A-4FF6-875327F3D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19230F7-F4AB-EB37-7FE3-C0CDDC54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676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42D2CDD-8A41-B59E-CCEE-A1311290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2853245-BB7B-0D3B-E529-8F7496277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816F594-983C-F85C-A267-B29399B1F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DB7A5-DB36-4BB9-A912-45D8F7F110BE}" type="datetime1">
              <a:rPr lang="hr-HR" smtClean="0"/>
              <a:t>12.10.2023.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BEC157E-6EA4-F389-5793-9BD3B854F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MNI</a:t>
            </a: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8AC4B9E-B78E-EDEE-613F-0A40A73B4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F7B71-A83B-4FA7-9B2A-70FE31F2F6A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508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CA1EC7C3-E0D5-B020-03C2-4F7896D4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11" y="5981194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F08B1B56-30C4-5437-495A-CA3F818EE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2243"/>
            <a:ext cx="9144000" cy="1529397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komuniciranje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poslovni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imidž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djelatnika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tvrtke</a:t>
            </a:r>
            <a:endParaRPr lang="hr-H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4B1DF70-EC06-1B76-1B87-5ABFB3627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0" y="4851718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 err="1"/>
              <a:t>Superprodavač</a:t>
            </a:r>
            <a:r>
              <a:rPr lang="en-US" sz="3600" dirty="0"/>
              <a:t>, Zagreb</a:t>
            </a:r>
            <a:r>
              <a:rPr lang="en-US" sz="3600"/>
              <a:t>, 19.10.23.; 16:45-18:00</a:t>
            </a:r>
            <a:endParaRPr lang="en-US" sz="3600" dirty="0"/>
          </a:p>
          <a:p>
            <a:r>
              <a:rPr lang="en-US" sz="3600" dirty="0" err="1"/>
              <a:t>Mr.sc.oec.Marija</a:t>
            </a:r>
            <a:r>
              <a:rPr lang="en-US" sz="3600" dirty="0"/>
              <a:t> Novak-Ištok, mag </a:t>
            </a:r>
            <a:r>
              <a:rPr lang="en-US" sz="3600" dirty="0" err="1"/>
              <a:t>politologije</a:t>
            </a:r>
            <a:endParaRPr lang="hr-HR" sz="3600" dirty="0"/>
          </a:p>
        </p:txBody>
      </p:sp>
      <p:pic>
        <p:nvPicPr>
          <p:cNvPr id="4" name="Picture 2" descr="Professionalism in Nursing? Yes, Please! - General Nursing Talk">
            <a:extLst>
              <a:ext uri="{FF2B5EF4-FFF2-40B4-BE49-F238E27FC236}">
                <a16:creationId xmlns:a16="http://schemas.microsoft.com/office/drawing/2014/main" id="{47F305C1-AB02-250B-0D86-8925C4096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108" y="1696590"/>
            <a:ext cx="3767015" cy="313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4533FD4-A4C4-4A19-1791-689458E7B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43125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9AF21309-FD5E-87DC-673F-979466A0A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102" y="6006912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75BA482-EFA8-0F01-3ECA-E0D499146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6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Profesionalni nastup u maloprodaji</a:t>
            </a:r>
            <a:r>
              <a:rPr lang="en-US" sz="36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US" sz="3600" dirty="0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Sadržaj</a:t>
            </a:r>
            <a:r>
              <a:rPr lang="en-US" sz="36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br>
              <a:rPr lang="hr-H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hr-HR" sz="36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E9FCF7D-AB19-4141-D310-1B9DE9699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fontAlgn="t"/>
            <a:r>
              <a:rPr lang="en-US" dirty="0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lang="hr-HR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rodaja</a:t>
            </a:r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=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komunikacija</a:t>
            </a:r>
            <a:endParaRPr lang="en-US" sz="2800" dirty="0">
              <a:solidFill>
                <a:srgbClr val="44444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fontAlgn="t"/>
            <a:r>
              <a:rPr lang="en-US" dirty="0" err="1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Profesionalni</a:t>
            </a:r>
            <a:r>
              <a:rPr lang="en-US" dirty="0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pristup</a:t>
            </a:r>
            <a:r>
              <a:rPr lang="en-US" dirty="0">
                <a:solidFill>
                  <a:srgbClr val="44444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komunikacijski </a:t>
            </a:r>
            <a:endParaRPr lang="en-US" sz="2800" dirty="0">
              <a:solidFill>
                <a:srgbClr val="44444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fontAlgn="t"/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Što je profesionalnost u prodajnim offline </a:t>
            </a:r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online</a:t>
            </a:r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prodajnim nastupima? </a:t>
            </a:r>
            <a:endParaRPr lang="en-US" sz="2800" dirty="0">
              <a:solidFill>
                <a:srgbClr val="44444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fontAlgn="t"/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hr-HR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jbolje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prakse</a:t>
            </a:r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  Š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„Da“/ činiti, a </a:t>
            </a:r>
            <a:r>
              <a:rPr lang="en-US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što</a:t>
            </a:r>
            <a:r>
              <a:rPr lang="en-US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“Ne”/ N</a:t>
            </a:r>
            <a:r>
              <a:rPr lang="hr-HR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ajveće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greške –tijekom prodaje? </a:t>
            </a:r>
            <a:endParaRPr lang="en-US" sz="2800" dirty="0">
              <a:solidFill>
                <a:srgbClr val="44444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fontAlgn="t"/>
            <a:r>
              <a:rPr lang="hr-HR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Tips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&amp; </a:t>
            </a:r>
            <a:r>
              <a:rPr lang="hr-HR" sz="280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Tricks</a:t>
            </a:r>
            <a:r>
              <a:rPr lang="hr-HR" sz="2800" dirty="0">
                <a:solidFill>
                  <a:srgbClr val="44444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kako biti ciljaniji, bolji – uspješniji u prodajnom nastupu?...</a:t>
            </a:r>
            <a:endParaRPr lang="hr-HR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84DA76E-747E-37EA-74CA-EAEDF0C7B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539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FB4DD32-9787-63D7-05ED-35C8BD87F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611" y="6047201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FF5AC82-9627-0A35-2E00-99D61A0F0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Što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pofesionalnost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ADAA986-83E0-F484-34A8-D40667AB4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94" y="1176196"/>
            <a:ext cx="10839938" cy="510795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Manje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prisno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ili </a:t>
            </a:r>
            <a:r>
              <a:rPr lang="hr-HR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prijateljsk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više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usmjereno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hr-HR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osl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u/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Školski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rječnik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hrvatskoga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jezika</a:t>
            </a:r>
            <a:endParaRPr lang="en-US" sz="3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hr-HR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sobina</a:t>
            </a:r>
            <a:r>
              <a:rPr lang="hr-HR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onoga koji je dobar u poslu koji radi</a:t>
            </a:r>
            <a:r>
              <a:rPr lang="en-US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kombinacija</a:t>
            </a:r>
            <a:endParaRPr lang="en-US" sz="3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Aktivnost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hr-HR" sz="3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primjerenoj i očekivanoj stručnoj razini</a:t>
            </a:r>
            <a:endParaRPr lang="en-US" sz="3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komuniciranja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 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prodaji</a:t>
            </a:r>
            <a:endParaRPr lang="en-US" sz="3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zgled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ponašanje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…/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odgojno-obrazovna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kategorija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52376DC0-A1B2-51E9-6F51-75533B79F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3663" y="6435210"/>
            <a:ext cx="4114800" cy="365125"/>
          </a:xfrm>
        </p:spPr>
        <p:txBody>
          <a:bodyPr/>
          <a:lstStyle/>
          <a:p>
            <a:r>
              <a:rPr lang="hr-HR"/>
              <a:t>MNI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833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9DE3DD-7067-62AA-A1C5-E5017915A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Važnost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profesionalnosti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random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mjestu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Profestionalnost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utječe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A979EDB-9390-ABDF-9B3B-4FFB723F0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Stav 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način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kako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nosimo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raznim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situacijama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Ugodnost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uspješnost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komunikacije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međuljudske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odnose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Prvi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sve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ostale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dojmove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Bolju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percepcija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naše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vrijednosti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kompetencija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kredibilnosti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Trajnu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reputaciju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organizaciji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djelatnosti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karijera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!...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0BBB33C-E801-085B-EDF8-0A6F6106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144AE3F-F9BF-7A7E-60EE-B992F840A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5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B75854-2363-412E-A6D6-5A9B2BE48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Elementi</a:t>
            </a:r>
            <a:r>
              <a:rPr lang="en-US" sz="36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profesionalnosti</a:t>
            </a:r>
            <a:r>
              <a:rPr lang="en-US" sz="36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 </a:t>
            </a:r>
            <a:r>
              <a:rPr lang="en-US" sz="36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36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u </a:t>
            </a:r>
            <a:r>
              <a:rPr lang="en-US" sz="36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prodaji</a:t>
            </a:r>
            <a:r>
              <a:rPr lang="en-US" sz="36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 Test</a:t>
            </a:r>
            <a:r>
              <a:rPr lang="en-US" sz="3600" dirty="0">
                <a:solidFill>
                  <a:srgbClr val="2D2D2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hr-HR" sz="36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20AE9B-3796-DD03-8E13-15B8655B88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1.Profesionalni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izgled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Pouzdanost</a:t>
            </a:r>
            <a:r>
              <a:rPr lang="en-US" sz="2800" b="1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Etičnost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ponašanju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Organiziranost</a:t>
            </a:r>
            <a:r>
              <a:rPr lang="en-US" sz="2800" b="1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Odgovornost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Profesionalni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jezik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Odvajanje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osobnog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od    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poslovnog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profesionalnog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Pozitivan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stav</a:t>
            </a:r>
            <a:r>
              <a:rPr lang="en-US" sz="2800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  <a:endParaRPr lang="hr-H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388460E-1A60-C52B-2D8A-B94EE846A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2925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Kontrola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emocija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10.Upravljanje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vremenom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Fokusiranost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12.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Staloženost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Poštovanje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drugih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14.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Dobar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komunikator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</a:t>
            </a:r>
            <a:endParaRPr lang="hr-H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15.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Meke</a:t>
            </a:r>
            <a:r>
              <a:rPr lang="en-US" kern="1200" dirty="0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kern="1200" dirty="0" err="1">
                <a:solidFill>
                  <a:srgbClr val="2D2D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vještine</a:t>
            </a:r>
            <a:endParaRPr lang="hr-HR" dirty="0"/>
          </a:p>
        </p:txBody>
      </p:sp>
      <p:sp>
        <p:nvSpPr>
          <p:cNvPr id="7" name="Rezervirano mjesto podnožja 6">
            <a:extLst>
              <a:ext uri="{FF2B5EF4-FFF2-40B4-BE49-F238E27FC236}">
                <a16:creationId xmlns:a16="http://schemas.microsoft.com/office/drawing/2014/main" id="{3BDDF9F4-2A78-FFD8-FF6C-74956D6A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1E9B2585-7AD8-B199-C504-E980D08D3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5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3EC8D532-3E2A-041B-6B87-01525EB78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FE3A3982-3232-4B5C-D1BE-D21A49F4D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Savjeti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ispravne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radne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etikete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/ US Department of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15DE85-884F-1A84-8F83-9DEFECF21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682" y="1497015"/>
            <a:ext cx="10515600" cy="5266386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Poštujte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svoje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obveze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glavni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cilj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pravodobnost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točnost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Budite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pažljivi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odgovorni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proaktivni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poruka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poštovanja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Pridržavajte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normi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kulturu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djelatnosti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tvrtke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(vase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klijentove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etički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kodeksi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Smanjite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privatnost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potencijalno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opasne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razdvajajuće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Ostanite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pozitivni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izbjegativati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negativnosti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gradite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zajedništvo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kolegama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klijentima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hr-HR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770312D-1FB3-1A49-7E12-6AC9EC125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7" y="6492875"/>
            <a:ext cx="4114800" cy="365125"/>
          </a:xfrm>
        </p:spPr>
        <p:txBody>
          <a:bodyPr/>
          <a:lstStyle/>
          <a:p>
            <a:r>
              <a:rPr lang="hr-HR" dirty="0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809300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BBA70470-EECA-018E-AAD6-2CB6AF083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71B1855-9F7C-C660-A68B-E118945D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08" y="136525"/>
            <a:ext cx="1179658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Kako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komunicirati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/DA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profesionalnost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prod.nastupu</a:t>
            </a: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E0E2AF-293A-E9B3-A5F3-4A2D33E64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365" y="1267691"/>
            <a:ext cx="10380518" cy="5453784"/>
          </a:xfrm>
        </p:spPr>
        <p:txBody>
          <a:bodyPr>
            <a:no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Točnost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pravodobnost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detaljima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kompletnost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priprema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Pouzdanost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koju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računa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konstruktivna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kritika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Poštovanje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pravila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standarda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kodeksa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iznad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minimalnih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Pozitivni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Samorazvoj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Etičnost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moralni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kodeks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Granice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između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prikladnog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neprikladnog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osobnog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poslov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.=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Više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tolerancije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konflikata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2737153-0BF3-ADE5-21F3-0B81F3296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62427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FD1EAEC8-B6AA-5868-C657-F411DC94A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71B1855-9F7C-C660-A68B-E118945D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7" y="0"/>
            <a:ext cx="1179658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Kako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komunicirati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profesionalnost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prod.nastup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28BA963-A5A9-80E2-24FD-5320133D5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073" y="1325563"/>
            <a:ext cx="10681854" cy="5261173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Neprikladan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govor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:”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otrovne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riječi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Ogovaranja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loša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slika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konkurencija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kolege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tvrtki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Skrivanje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pogrešaka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njihovo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prebacivanje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druge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Laganje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uvijek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otkrije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Nedostatak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poštovanja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Dijeljenje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osobnih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informacija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koliko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Preslobodno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korištenje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društvenih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mreža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mail-a/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sadržaji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?!</a:t>
            </a:r>
          </a:p>
          <a:p>
            <a:pPr marL="0" indent="0">
              <a:buNone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Ideja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vodilja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Klijent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naša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plaća</a:t>
            </a:r>
            <a:endParaRPr lang="hr-HR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2737153-0BF3-ADE5-21F3-0B81F3296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86610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5708B3C3-3F0C-77E7-7A16-69CC38145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pic>
        <p:nvPicPr>
          <p:cNvPr id="4098" name="Picture 2" descr="Professionalism and Ethics: A missed connection? | Ethical Systems">
            <a:extLst>
              <a:ext uri="{FF2B5EF4-FFF2-40B4-BE49-F238E27FC236}">
                <a16:creationId xmlns:a16="http://schemas.microsoft.com/office/drawing/2014/main" id="{EBB3D341-A812-6E8D-DD54-A49215D5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15843"/>
            <a:ext cx="4071778" cy="362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9570"/>
            <a:ext cx="10515600" cy="803304"/>
          </a:xfrm>
        </p:spPr>
        <p:txBody>
          <a:bodyPr>
            <a:normAutofit/>
          </a:bodyPr>
          <a:lstStyle/>
          <a:p>
            <a:r>
              <a:rPr lang="hr-HR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Profesionlci</a:t>
            </a:r>
            <a:r>
              <a:rPr lang="hr-H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prodaji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600" dirty="0">
                <a:latin typeface="Arial" panose="020B0604020202020204" pitchFamily="34" charset="0"/>
                <a:cs typeface="Arial" panose="020B0604020202020204" pitchFamily="34" charset="0"/>
              </a:rPr>
              <a:t>imaju/su: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013" y="1977081"/>
            <a:ext cx="10515600" cy="4261349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Specijalizirana 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znajazija</a:t>
            </a: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Kompetentni i pouzdani/ izvrsnost</a:t>
            </a:r>
          </a:p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Iskreni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 ne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lažu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: imaju integritet</a:t>
            </a:r>
          </a:p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Pouzdani: preuzimaju odgovornost za riječi i djela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Samo regulativni: ljubaznost, poštovanje drugi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Uređeni: izgled koji komunicira ugled i 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profesionlnost</a:t>
            </a: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673610E-9BED-11C6-D2AD-A60C41E2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5473" y="6238430"/>
            <a:ext cx="4114800" cy="365125"/>
          </a:xfrm>
        </p:spPr>
        <p:txBody>
          <a:bodyPr/>
          <a:lstStyle/>
          <a:p>
            <a:r>
              <a:rPr lang="hr-HR" dirty="0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72593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32EC178C-4665-31AC-932F-2164F3021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42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dirty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1690"/>
            <a:ext cx="10515600" cy="5247117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Q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sposobnost prepoznavanja osobnih osjećaja, njihovog „iščitavanja” i razumijevanja/ upravljanje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sobom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drugima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lement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Q: samosvjesnost, samoregulacija, m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otiva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cija,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mpat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ija i društvene vještine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Ljudi s dobrom EQ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kontrol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i u teškim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prodajnim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razgovorima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Važna osobina u poslovnom svijetu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može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naučiti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u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savrš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2E47B98-4091-AC38-895B-1C63E394C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23507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F2EE7FCF-83FE-D003-F99D-5A281A76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pic>
        <p:nvPicPr>
          <p:cNvPr id="2050" name="Picture 2" descr="The Three A's of Professionalism - Influencing Identity">
            <a:extLst>
              <a:ext uri="{FF2B5EF4-FFF2-40B4-BE49-F238E27FC236}">
                <a16:creationId xmlns:a16="http://schemas.microsoft.com/office/drawing/2014/main" id="{5B0DDCF8-9A52-E852-8DC6-A8346677F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725" y="58823"/>
            <a:ext cx="1179906" cy="147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21D3B15-0375-78B2-5B15-0CE93376C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9194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Kako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postati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ostati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profesionalan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/ Tips &amp; Tricks</a:t>
            </a:r>
            <a:endParaRPr lang="hr-H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29A4B1-FBDD-06EA-F7AE-C6D08F548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62" y="1134320"/>
            <a:ext cx="11285316" cy="5723679"/>
          </a:xfrm>
        </p:spPr>
        <p:txBody>
          <a:bodyPr>
            <a:normAutofit/>
          </a:bodyPr>
          <a:lstStyle/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Prilagoditi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klijentu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situaciji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Prakticirati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profesionalnost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slijedeći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pravila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struke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odijevanju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Treninzima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/ know-how,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certifikatima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poštovanjem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etičkih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kodova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pravila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struke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profesije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Brušenjem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komunikacijskih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vještina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odaju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Elemeniti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imidža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vezani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uz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zadatak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ponašanje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bonton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rječnik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manire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radna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etika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stil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odijevanja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Opća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kultura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kućni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odgoj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-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poštovanje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suvereniteta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drugih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Izvrsnost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profesionalna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specijalizacija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usavršavanje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postati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ostati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svoja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najbolja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verzija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D26437D-1C44-A7F0-5280-6134CF00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pl-PL" dirty="0"/>
              <a:t>MNI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39546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2BD8EB5-0A8A-F258-338E-13F03896F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006912"/>
            <a:ext cx="1785904" cy="71456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8A27FC1-CF12-239F-FD29-B3A9A702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Biti </a:t>
            </a:r>
            <a:r>
              <a:rPr lang="en-US" sz="36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profesionalan</a:t>
            </a:r>
            <a:r>
              <a:rPr lang="en-US" sz="36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…</a:t>
            </a:r>
            <a:endParaRPr lang="hr-HR" sz="36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92F1495-4C14-6534-A647-70CE9E07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25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…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pomaže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da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postignete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visoke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kvalitetne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rezultate</a:t>
            </a:r>
            <a:r>
              <a:rPr lang="en-US" sz="3200" i="1" dirty="0">
                <a:solidFill>
                  <a:srgbClr val="202124"/>
                </a:solidFill>
                <a:latin typeface="arial" panose="020B0604020202020204" pitchFamily="34" charset="0"/>
              </a:rPr>
              <a:t> koji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impresioniraju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motiviraju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druge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a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što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vama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pojačava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samopouzdanje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./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Zbirka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citata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sz="3200" b="0" i="1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profesionalnosti</a:t>
            </a:r>
            <a:r>
              <a:rPr lang="en-US" sz="3200" b="0" i="1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b="0" i="1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n-US" i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0" i="1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n-US" i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Moćna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kvaliteta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koja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omogućava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da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postanemo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svoja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najbolja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202124"/>
                </a:solidFill>
                <a:latin typeface="arial" panose="020B0604020202020204" pitchFamily="34" charset="0"/>
              </a:rPr>
              <a:t>verzija</a:t>
            </a:r>
            <a:r>
              <a:rPr lang="en-US" i="1" dirty="0">
                <a:solidFill>
                  <a:srgbClr val="202124"/>
                </a:solidFill>
                <a:latin typeface="arial" panose="020B0604020202020204" pitchFamily="34" charset="0"/>
              </a:rPr>
              <a:t>/ MNI</a:t>
            </a:r>
            <a:endParaRPr lang="en-US" b="0" i="1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CX">
            <a:extLst>
              <a:ext uri="{FF2B5EF4-FFF2-40B4-BE49-F238E27FC236}">
                <a16:creationId xmlns:a16="http://schemas.microsoft.com/office/drawing/2014/main" id="{315D0B10-E667-7EB4-CCB3-D7A115227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659" y="2803098"/>
            <a:ext cx="542925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5EE68A7-32F3-400E-F4BA-29AAE4F9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3377561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717</Words>
  <Application>Microsoft Office PowerPoint</Application>
  <PresentationFormat>Široki zaslon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8" baseType="lpstr">
      <vt:lpstr>arial</vt:lpstr>
      <vt:lpstr>arial</vt:lpstr>
      <vt:lpstr>Calibri</vt:lpstr>
      <vt:lpstr>Calibri Light</vt:lpstr>
      <vt:lpstr>Times New Roman</vt:lpstr>
      <vt:lpstr>Tema sustava Office</vt:lpstr>
      <vt:lpstr>Profesionalno komuniciranje i poslovni imidž djelatnika i tvrtke</vt:lpstr>
      <vt:lpstr>Profesionalni nastup u maloprodaji/ Sadržaj: </vt:lpstr>
      <vt:lpstr>Što je pofesionalnost?</vt:lpstr>
      <vt:lpstr>Važnost profesionalnosti na random mjestu Profestionalnost utječe na: </vt:lpstr>
      <vt:lpstr>Elementi profesionalnosti( i) u prodaji/ Test:</vt:lpstr>
      <vt:lpstr>Savjeti ispravne radne etikete/ US Department of Labour</vt:lpstr>
      <vt:lpstr>Kako komunicirati/DA profesionalnost (i) u prod.nastupu</vt:lpstr>
      <vt:lpstr>Kako NE komunicirati profesionalnost (i) u prod.nastup </vt:lpstr>
      <vt:lpstr>Profesionlci (i) u prodaji imaju/su:</vt:lpstr>
      <vt:lpstr>EQ</vt:lpstr>
      <vt:lpstr>Kako postati i ostati profesionalan/ Tips &amp; Tricks</vt:lpstr>
      <vt:lpstr>Biti profesionalan…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Profesionalno komuniciranje i poslovni imidž djelatnika i tvrtke</dc:title>
  <dc:creator>Marija Ištok</dc:creator>
  <cp:lastModifiedBy>RIPUP doo</cp:lastModifiedBy>
  <cp:revision>7</cp:revision>
  <cp:lastPrinted>2023-10-12T09:27:04Z</cp:lastPrinted>
  <dcterms:created xsi:type="dcterms:W3CDTF">2023-10-12T09:16:09Z</dcterms:created>
  <dcterms:modified xsi:type="dcterms:W3CDTF">2023-10-12T10:59:09Z</dcterms:modified>
</cp:coreProperties>
</file>