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30"/>
  </p:notesMasterIdLst>
  <p:sldIdLst>
    <p:sldId id="256" r:id="rId4"/>
    <p:sldId id="329" r:id="rId5"/>
    <p:sldId id="330" r:id="rId6"/>
    <p:sldId id="257" r:id="rId7"/>
    <p:sldId id="300" r:id="rId8"/>
    <p:sldId id="301" r:id="rId9"/>
    <p:sldId id="332" r:id="rId10"/>
    <p:sldId id="302" r:id="rId11"/>
    <p:sldId id="303" r:id="rId12"/>
    <p:sldId id="258" r:id="rId13"/>
    <p:sldId id="261" r:id="rId14"/>
    <p:sldId id="274" r:id="rId15"/>
    <p:sldId id="312" r:id="rId16"/>
    <p:sldId id="317" r:id="rId17"/>
    <p:sldId id="318" r:id="rId18"/>
    <p:sldId id="319" r:id="rId19"/>
    <p:sldId id="331" r:id="rId20"/>
    <p:sldId id="321" r:id="rId21"/>
    <p:sldId id="320" r:id="rId22"/>
    <p:sldId id="328" r:id="rId23"/>
    <p:sldId id="323" r:id="rId24"/>
    <p:sldId id="322" r:id="rId25"/>
    <p:sldId id="308" r:id="rId26"/>
    <p:sldId id="311" r:id="rId27"/>
    <p:sldId id="310" r:id="rId28"/>
    <p:sldId id="260" r:id="rId29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2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85478" autoAdjust="0"/>
  </p:normalViewPr>
  <p:slideViewPr>
    <p:cSldViewPr snapToGrid="0">
      <p:cViewPr varScale="1">
        <p:scale>
          <a:sx n="98" d="100"/>
          <a:sy n="98" d="100"/>
        </p:scale>
        <p:origin x="1404" y="78"/>
      </p:cViewPr>
      <p:guideLst>
        <p:guide orient="horz" pos="23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E54D3-F668-4DF3-A1C5-95A11DB48B1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70E6A-FA35-4916-B9A0-8CA3B40D8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99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Buzzword</a:t>
            </a:r>
            <a:r>
              <a:rPr lang="hr-HR" baseline="0" dirty="0"/>
              <a:t> – </a:t>
            </a:r>
            <a:r>
              <a:rPr lang="hr-HR" baseline="0" dirty="0" err="1"/>
              <a:t>Present</a:t>
            </a:r>
            <a:r>
              <a:rPr lang="hr-HR" baseline="0" dirty="0"/>
              <a:t> </a:t>
            </a:r>
            <a:r>
              <a:rPr lang="hr-HR" baseline="0" dirty="0" err="1"/>
              <a:t>or</a:t>
            </a:r>
            <a:r>
              <a:rPr lang="hr-HR" baseline="0" dirty="0"/>
              <a:t> Future??</a:t>
            </a:r>
          </a:p>
          <a:p>
            <a:r>
              <a:rPr lang="hr-HR" baseline="0" dirty="0"/>
              <a:t>4th </a:t>
            </a:r>
            <a:r>
              <a:rPr lang="hr-HR" baseline="0" dirty="0" err="1"/>
              <a:t>ind</a:t>
            </a:r>
            <a:r>
              <a:rPr lang="hr-HR" baseline="0" dirty="0"/>
              <a:t> </a:t>
            </a:r>
            <a:r>
              <a:rPr lang="hr-HR" baseline="0" dirty="0" err="1"/>
              <a:t>reveolution</a:t>
            </a:r>
            <a:endParaRPr lang="hr-HR" dirty="0"/>
          </a:p>
          <a:p>
            <a:r>
              <a:rPr lang="hr-HR" dirty="0"/>
              <a:t>How to </a:t>
            </a:r>
            <a:r>
              <a:rPr lang="hr-HR" dirty="0" err="1"/>
              <a:t>research</a:t>
            </a:r>
            <a:r>
              <a:rPr lang="hr-HR" dirty="0"/>
              <a:t> future </a:t>
            </a:r>
            <a:r>
              <a:rPr lang="hr-HR" dirty="0" err="1"/>
              <a:t>if</a:t>
            </a:r>
            <a:r>
              <a:rPr lang="hr-HR" dirty="0"/>
              <a:t> </a:t>
            </a:r>
            <a:r>
              <a:rPr lang="hr-HR" dirty="0" err="1"/>
              <a:t>it</a:t>
            </a:r>
            <a:r>
              <a:rPr lang="hr-HR" dirty="0"/>
              <a:t> </a:t>
            </a:r>
            <a:r>
              <a:rPr lang="hr-HR" dirty="0" err="1"/>
              <a:t>is</a:t>
            </a:r>
            <a:r>
              <a:rPr lang="hr-HR" dirty="0"/>
              <a:t> </a:t>
            </a:r>
            <a:r>
              <a:rPr lang="hr-HR" dirty="0" err="1"/>
              <a:t>unlinear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unknown</a:t>
            </a:r>
            <a:r>
              <a:rPr lang="hr-HR" dirty="0"/>
              <a:t>.</a:t>
            </a:r>
          </a:p>
          <a:p>
            <a:r>
              <a:rPr lang="hr-HR" dirty="0" err="1"/>
              <a:t>References</a:t>
            </a:r>
            <a:r>
              <a:rPr lang="hr-HR" dirty="0"/>
              <a:t> 2 </a:t>
            </a:r>
            <a:r>
              <a:rPr lang="hr-HR" dirty="0" err="1"/>
              <a:t>years</a:t>
            </a:r>
            <a:r>
              <a:rPr lang="hr-HR" dirty="0"/>
              <a:t> </a:t>
            </a:r>
            <a:r>
              <a:rPr lang="hr-HR" dirty="0" err="1"/>
              <a:t>old</a:t>
            </a:r>
            <a:r>
              <a:rPr lang="hr-HR" dirty="0"/>
              <a:t>,</a:t>
            </a:r>
            <a:r>
              <a:rPr lang="hr-HR" baseline="0" dirty="0"/>
              <a:t> </a:t>
            </a:r>
            <a:r>
              <a:rPr lang="hr-HR" baseline="0" dirty="0" err="1"/>
              <a:t>everything</a:t>
            </a:r>
            <a:r>
              <a:rPr lang="hr-HR" baseline="0" dirty="0"/>
              <a:t> </a:t>
            </a:r>
            <a:r>
              <a:rPr lang="hr-HR" baseline="0" dirty="0" err="1"/>
              <a:t>else</a:t>
            </a:r>
            <a:r>
              <a:rPr lang="hr-HR" baseline="0" dirty="0"/>
              <a:t> </a:t>
            </a:r>
            <a:r>
              <a:rPr lang="hr-HR" baseline="0" dirty="0" err="1"/>
              <a:t>is</a:t>
            </a:r>
            <a:r>
              <a:rPr lang="hr-HR" baseline="0" dirty="0"/>
              <a:t> </a:t>
            </a:r>
            <a:r>
              <a:rPr lang="hr-HR" baseline="0" dirty="0" err="1"/>
              <a:t>too</a:t>
            </a:r>
            <a:r>
              <a:rPr lang="hr-HR" baseline="0" dirty="0"/>
              <a:t> </a:t>
            </a:r>
            <a:r>
              <a:rPr lang="hr-HR" baseline="0" dirty="0" err="1"/>
              <a:t>old</a:t>
            </a:r>
            <a:r>
              <a:rPr lang="hr-HR" baseline="0" dirty="0"/>
              <a:t> as </a:t>
            </a:r>
            <a:r>
              <a:rPr lang="hr-HR" baseline="0" dirty="0" err="1"/>
              <a:t>field</a:t>
            </a:r>
            <a:r>
              <a:rPr lang="hr-HR" baseline="0" dirty="0"/>
              <a:t> </a:t>
            </a:r>
            <a:r>
              <a:rPr lang="hr-HR" baseline="0" dirty="0" err="1"/>
              <a:t>develops</a:t>
            </a:r>
            <a:r>
              <a:rPr lang="hr-HR" baseline="0" dirty="0"/>
              <a:t> </a:t>
            </a:r>
            <a:r>
              <a:rPr lang="hr-HR" baseline="0" dirty="0" err="1"/>
              <a:t>quicly</a:t>
            </a:r>
            <a:endParaRPr lang="hr-HR" baseline="0" dirty="0"/>
          </a:p>
          <a:p>
            <a:r>
              <a:rPr lang="hr-HR" baseline="0" dirty="0"/>
              <a:t>AI </a:t>
            </a:r>
            <a:r>
              <a:rPr lang="hr-HR" baseline="0" dirty="0" err="1"/>
              <a:t>chips</a:t>
            </a:r>
            <a:r>
              <a:rPr lang="hr-HR" baseline="0" dirty="0"/>
              <a:t> </a:t>
            </a:r>
            <a:r>
              <a:rPr lang="hr-HR" baseline="0" dirty="0" err="1"/>
              <a:t>in</a:t>
            </a:r>
            <a:r>
              <a:rPr lang="hr-HR" baseline="0" dirty="0"/>
              <a:t> </a:t>
            </a:r>
            <a:r>
              <a:rPr lang="hr-HR" baseline="0" dirty="0" err="1"/>
              <a:t>mobile</a:t>
            </a:r>
            <a:r>
              <a:rPr lang="hr-HR" baseline="0" dirty="0"/>
              <a:t> </a:t>
            </a:r>
            <a:r>
              <a:rPr lang="hr-HR" baseline="0" dirty="0" err="1"/>
              <a:t>phones</a:t>
            </a:r>
            <a:r>
              <a:rPr lang="hr-HR" baseline="0" dirty="0"/>
              <a:t> </a:t>
            </a:r>
            <a:r>
              <a:rPr lang="hr-HR" baseline="0" dirty="0" err="1"/>
              <a:t>since</a:t>
            </a:r>
            <a:r>
              <a:rPr lang="hr-HR" baseline="0" dirty="0"/>
              <a:t> 2 </a:t>
            </a:r>
            <a:r>
              <a:rPr lang="hr-HR" baseline="0" dirty="0" err="1"/>
              <a:t>years</a:t>
            </a:r>
            <a:r>
              <a:rPr lang="hr-HR" baseline="0" dirty="0"/>
              <a:t> ago. Face </a:t>
            </a:r>
            <a:r>
              <a:rPr lang="hr-HR" baseline="0" dirty="0" err="1"/>
              <a:t>and</a:t>
            </a:r>
            <a:r>
              <a:rPr lang="hr-HR" baseline="0" dirty="0"/>
              <a:t> </a:t>
            </a:r>
            <a:r>
              <a:rPr lang="hr-HR" baseline="0" dirty="0" err="1"/>
              <a:t>voice</a:t>
            </a:r>
            <a:r>
              <a:rPr lang="hr-HR" baseline="0" dirty="0"/>
              <a:t> </a:t>
            </a:r>
            <a:r>
              <a:rPr lang="hr-HR" baseline="0" dirty="0" err="1"/>
              <a:t>recognition</a:t>
            </a:r>
            <a:endParaRPr lang="hr-HR" dirty="0"/>
          </a:p>
          <a:p>
            <a:r>
              <a:rPr lang="hr-HR" dirty="0"/>
              <a:t>How</a:t>
            </a:r>
            <a:r>
              <a:rPr lang="hr-HR" baseline="0" dirty="0"/>
              <a:t> </a:t>
            </a:r>
            <a:r>
              <a:rPr lang="hr-HR" baseline="0" dirty="0" err="1"/>
              <a:t>would</a:t>
            </a:r>
            <a:r>
              <a:rPr lang="hr-HR" baseline="0" dirty="0"/>
              <a:t> </a:t>
            </a:r>
            <a:r>
              <a:rPr lang="hr-HR" baseline="0" dirty="0" err="1"/>
              <a:t>it</a:t>
            </a:r>
            <a:r>
              <a:rPr lang="hr-HR" baseline="0" dirty="0"/>
              <a:t> </a:t>
            </a:r>
            <a:r>
              <a:rPr lang="hr-HR" baseline="0" dirty="0" err="1"/>
              <a:t>be</a:t>
            </a:r>
            <a:r>
              <a:rPr lang="hr-HR" baseline="0" dirty="0"/>
              <a:t> </a:t>
            </a:r>
            <a:r>
              <a:rPr lang="hr-HR" baseline="0" dirty="0" err="1"/>
              <a:t>possible</a:t>
            </a:r>
            <a:r>
              <a:rPr lang="hr-HR" baseline="0" dirty="0"/>
              <a:t> to </a:t>
            </a:r>
            <a:r>
              <a:rPr lang="hr-HR" baseline="0" dirty="0" err="1"/>
              <a:t>predict</a:t>
            </a:r>
            <a:r>
              <a:rPr lang="hr-HR" baseline="0" dirty="0"/>
              <a:t> </a:t>
            </a:r>
            <a:r>
              <a:rPr lang="hr-HR" baseline="0" dirty="0" err="1"/>
              <a:t>in</a:t>
            </a:r>
            <a:r>
              <a:rPr lang="hr-HR" baseline="0" dirty="0"/>
              <a:t> </a:t>
            </a:r>
            <a:r>
              <a:rPr lang="hr-HR" baseline="0" dirty="0" err="1"/>
              <a:t>the</a:t>
            </a:r>
            <a:r>
              <a:rPr lang="hr-HR" baseline="0" dirty="0"/>
              <a:t> eve </a:t>
            </a:r>
            <a:r>
              <a:rPr lang="hr-HR" baseline="0" dirty="0" err="1"/>
              <a:t>of</a:t>
            </a:r>
            <a:r>
              <a:rPr lang="hr-HR" baseline="0" dirty="0"/>
              <a:t> 2nd </a:t>
            </a:r>
            <a:r>
              <a:rPr lang="hr-HR" baseline="0" dirty="0" err="1"/>
              <a:t>industrial</a:t>
            </a:r>
            <a:r>
              <a:rPr lang="hr-HR" baseline="0" dirty="0"/>
              <a:t> </a:t>
            </a:r>
            <a:r>
              <a:rPr lang="hr-HR" baseline="0" dirty="0" err="1"/>
              <a:t>revelution</a:t>
            </a:r>
            <a:r>
              <a:rPr lang="hr-HR" baseline="0" dirty="0"/>
              <a:t> </a:t>
            </a:r>
            <a:r>
              <a:rPr lang="hr-HR" baseline="0" dirty="0" err="1"/>
              <a:t>that</a:t>
            </a:r>
            <a:r>
              <a:rPr lang="hr-HR" baseline="0" dirty="0"/>
              <a:t> </a:t>
            </a:r>
            <a:r>
              <a:rPr lang="hr-HR" baseline="0" dirty="0" err="1"/>
              <a:t>electricity</a:t>
            </a:r>
            <a:r>
              <a:rPr lang="hr-HR" baseline="0" dirty="0"/>
              <a:t> </a:t>
            </a:r>
            <a:r>
              <a:rPr lang="hr-HR" baseline="0" dirty="0" err="1"/>
              <a:t>will</a:t>
            </a:r>
            <a:r>
              <a:rPr lang="hr-HR" baseline="0" dirty="0"/>
              <a:t> </a:t>
            </a:r>
            <a:r>
              <a:rPr lang="hr-HR" baseline="0" dirty="0" err="1"/>
              <a:t>promote</a:t>
            </a:r>
            <a:r>
              <a:rPr lang="hr-HR" baseline="0" dirty="0"/>
              <a:t> </a:t>
            </a:r>
            <a:r>
              <a:rPr lang="hr-HR" baseline="0" dirty="0" err="1"/>
              <a:t>computers</a:t>
            </a:r>
            <a:r>
              <a:rPr lang="hr-HR" baseline="0" dirty="0"/>
              <a:t> </a:t>
            </a:r>
            <a:r>
              <a:rPr lang="hr-HR" baseline="0" dirty="0" err="1"/>
              <a:t>and</a:t>
            </a:r>
            <a:r>
              <a:rPr lang="hr-HR" baseline="0" dirty="0"/>
              <a:t> one </a:t>
            </a:r>
            <a:r>
              <a:rPr lang="hr-HR" baseline="0" dirty="0" err="1"/>
              <a:t>day</a:t>
            </a:r>
            <a:r>
              <a:rPr lang="hr-HR" baseline="0" dirty="0"/>
              <a:t> </a:t>
            </a:r>
            <a:r>
              <a:rPr lang="hr-HR" baseline="0" dirty="0" err="1"/>
              <a:t>smartphones</a:t>
            </a:r>
            <a:r>
              <a:rPr lang="hr-HR" baseline="0" dirty="0"/>
              <a:t> </a:t>
            </a:r>
            <a:r>
              <a:rPr lang="hr-HR" baseline="0" dirty="0" err="1"/>
              <a:t>connected</a:t>
            </a:r>
            <a:r>
              <a:rPr lang="hr-HR" baseline="0" dirty="0"/>
              <a:t> to </a:t>
            </a:r>
            <a:r>
              <a:rPr lang="hr-HR" baseline="0" dirty="0" err="1"/>
              <a:t>the</a:t>
            </a:r>
            <a:r>
              <a:rPr lang="hr-HR" baseline="0" dirty="0"/>
              <a:t> Internet…</a:t>
            </a:r>
            <a:r>
              <a:rPr lang="hr-HR" baseline="0" dirty="0" err="1"/>
              <a:t>the</a:t>
            </a:r>
            <a:r>
              <a:rPr lang="hr-HR" baseline="0" dirty="0"/>
              <a:t> </a:t>
            </a:r>
            <a:r>
              <a:rPr lang="hr-HR" baseline="0" dirty="0" err="1"/>
              <a:t>prediction</a:t>
            </a:r>
            <a:r>
              <a:rPr lang="hr-HR" baseline="0" dirty="0"/>
              <a:t> for </a:t>
            </a:r>
            <a:r>
              <a:rPr lang="hr-HR" baseline="0" dirty="0" err="1"/>
              <a:t>the</a:t>
            </a:r>
            <a:r>
              <a:rPr lang="hr-HR" baseline="0" dirty="0"/>
              <a:t> future </a:t>
            </a:r>
            <a:r>
              <a:rPr lang="hr-HR" baseline="0" dirty="0" err="1"/>
              <a:t>was</a:t>
            </a:r>
            <a:r>
              <a:rPr lang="hr-HR" baseline="0" dirty="0"/>
              <a:t> </a:t>
            </a:r>
            <a:r>
              <a:rPr lang="hr-HR" baseline="0" dirty="0" err="1"/>
              <a:t>that</a:t>
            </a:r>
            <a:r>
              <a:rPr lang="hr-HR" baseline="0" dirty="0"/>
              <a:t> </a:t>
            </a:r>
            <a:r>
              <a:rPr lang="hr-HR" baseline="0" dirty="0" err="1"/>
              <a:t>we</a:t>
            </a:r>
            <a:r>
              <a:rPr lang="hr-HR" baseline="0" dirty="0"/>
              <a:t> </a:t>
            </a:r>
            <a:r>
              <a:rPr lang="hr-HR" baseline="0" dirty="0" err="1"/>
              <a:t>might</a:t>
            </a:r>
            <a:r>
              <a:rPr lang="hr-HR" baseline="0" dirty="0"/>
              <a:t> </a:t>
            </a:r>
            <a:r>
              <a:rPr lang="hr-HR" baseline="0" dirty="0" err="1"/>
              <a:t>have</a:t>
            </a:r>
            <a:r>
              <a:rPr lang="hr-HR" baseline="0" dirty="0"/>
              <a:t> </a:t>
            </a:r>
            <a:r>
              <a:rPr lang="hr-HR" baseline="0" dirty="0" err="1"/>
              <a:t>an</a:t>
            </a:r>
            <a:r>
              <a:rPr lang="hr-HR" baseline="0" dirty="0"/>
              <a:t> </a:t>
            </a:r>
            <a:r>
              <a:rPr lang="hr-HR" baseline="0" dirty="0" err="1"/>
              <a:t>electric</a:t>
            </a:r>
            <a:r>
              <a:rPr lang="hr-HR" baseline="0" dirty="0"/>
              <a:t> </a:t>
            </a:r>
            <a:r>
              <a:rPr lang="hr-HR" baseline="0" dirty="0" err="1"/>
              <a:t>lights</a:t>
            </a:r>
            <a:r>
              <a:rPr lang="hr-HR" baseline="0" dirty="0"/>
              <a:t> </a:t>
            </a:r>
            <a:r>
              <a:rPr lang="hr-HR" baseline="0" dirty="0" err="1"/>
              <a:t>in</a:t>
            </a:r>
            <a:r>
              <a:rPr lang="hr-HR" baseline="0" dirty="0"/>
              <a:t> </a:t>
            </a:r>
            <a:r>
              <a:rPr lang="hr-HR" baseline="0" dirty="0" err="1"/>
              <a:t>the</a:t>
            </a:r>
            <a:r>
              <a:rPr lang="hr-HR" baseline="0" dirty="0"/>
              <a:t> </a:t>
            </a:r>
            <a:r>
              <a:rPr lang="hr-HR" baseline="0" dirty="0" err="1"/>
              <a:t>houses</a:t>
            </a:r>
            <a:r>
              <a:rPr lang="hr-HR" baseline="0" dirty="0"/>
              <a:t> </a:t>
            </a:r>
            <a:r>
              <a:rPr lang="hr-HR" baseline="0" dirty="0">
                <a:sym typeface="Wingdings" panose="05000000000000000000" pitchFamily="2" charset="2"/>
              </a:rPr>
              <a:t></a:t>
            </a:r>
          </a:p>
          <a:p>
            <a:endParaRPr lang="hr-HR" baseline="0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GpfywvQjhykyPfmhfpVkvhljAGaramondPro-Regular"/>
              </a:rPr>
              <a:t>combination of the biological and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en-US" dirty="0">
                <a:solidFill>
                  <a:srgbClr val="000000"/>
                </a:solidFill>
                <a:latin typeface="GpfywvQjhykyPfmhfpVkvhljAGaramondPro-Regular"/>
              </a:rPr>
              <a:t>digital revolution seen in examples such as CRISPR-Cas9 gene-editing to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g</a:t>
            </a:r>
            <a:r>
              <a:rPr lang="en-US" dirty="0" err="1">
                <a:solidFill>
                  <a:srgbClr val="000000"/>
                </a:solidFill>
                <a:latin typeface="GpfywvQjhykyPfmhfpVkvhljAGaramondPro-Regular"/>
              </a:rPr>
              <a:t>enomics</a:t>
            </a:r>
            <a:endParaRPr lang="en-US" dirty="0"/>
          </a:p>
          <a:p>
            <a:r>
              <a:rPr lang="hr-HR" dirty="0" err="1"/>
              <a:t>Transgenic</a:t>
            </a:r>
            <a:r>
              <a:rPr lang="hr-HR" dirty="0"/>
              <a:t> </a:t>
            </a:r>
            <a:r>
              <a:rPr lang="hr-HR" dirty="0" err="1"/>
              <a:t>pigs</a:t>
            </a:r>
            <a:r>
              <a:rPr lang="hr-HR" dirty="0"/>
              <a:t> </a:t>
            </a:r>
            <a:r>
              <a:rPr lang="hr-HR" dirty="0" err="1"/>
              <a:t>less</a:t>
            </a:r>
            <a:r>
              <a:rPr lang="hr-HR" dirty="0"/>
              <a:t> </a:t>
            </a:r>
            <a:r>
              <a:rPr lang="hr-HR" dirty="0" err="1"/>
              <a:t>polute</a:t>
            </a:r>
            <a:r>
              <a:rPr lang="hr-HR" dirty="0"/>
              <a:t> </a:t>
            </a:r>
            <a:r>
              <a:rPr lang="hr-HR" dirty="0" err="1"/>
              <a:t>increased</a:t>
            </a:r>
            <a:r>
              <a:rPr lang="hr-HR" baseline="0" dirty="0"/>
              <a:t> </a:t>
            </a:r>
            <a:r>
              <a:rPr lang="hr-HR" baseline="0" dirty="0" err="1"/>
              <a:t>meat</a:t>
            </a:r>
            <a:r>
              <a:rPr lang="hr-HR" baseline="0" dirty="0"/>
              <a:t> </a:t>
            </a:r>
            <a:r>
              <a:rPr lang="hr-HR" baseline="0" dirty="0" err="1"/>
              <a:t>conversion</a:t>
            </a:r>
            <a:r>
              <a:rPr lang="hr-HR" baseline="0" dirty="0"/>
              <a:t> </a:t>
            </a:r>
            <a:r>
              <a:rPr lang="hr-HR" baseline="0" dirty="0" err="1"/>
              <a:t>from</a:t>
            </a:r>
            <a:r>
              <a:rPr lang="hr-HR" baseline="0" dirty="0"/>
              <a:t> </a:t>
            </a:r>
            <a:r>
              <a:rPr lang="hr-HR" baseline="0" dirty="0" err="1"/>
              <a:t>food</a:t>
            </a:r>
            <a:r>
              <a:rPr lang="hr-HR" baseline="0" dirty="0"/>
              <a:t> imune for some </a:t>
            </a:r>
            <a:r>
              <a:rPr lang="hr-HR" baseline="0" dirty="0" err="1"/>
              <a:t>diseases</a:t>
            </a:r>
            <a:endParaRPr lang="hr-HR" baseline="0" dirty="0"/>
          </a:p>
          <a:p>
            <a:r>
              <a:rPr lang="hr-HR" baseline="0" dirty="0" err="1"/>
              <a:t>Chinese</a:t>
            </a:r>
            <a:r>
              <a:rPr lang="hr-HR" baseline="0" dirty="0"/>
              <a:t> </a:t>
            </a:r>
            <a:r>
              <a:rPr lang="hr-HR" baseline="0" dirty="0" err="1"/>
              <a:t>babies</a:t>
            </a:r>
            <a:r>
              <a:rPr lang="hr-HR" baseline="0" dirty="0"/>
              <a:t> </a:t>
            </a:r>
            <a:r>
              <a:rPr lang="hr-HR" baseline="0" dirty="0" err="1"/>
              <a:t>resistant</a:t>
            </a:r>
            <a:r>
              <a:rPr lang="hr-HR" baseline="0" dirty="0"/>
              <a:t> to HIV</a:t>
            </a:r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6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61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Weak or narrow AI</a:t>
            </a:r>
          </a:p>
          <a:p>
            <a:r>
              <a:rPr lang="en-US" dirty="0"/>
              <a:t>systems lack the flexibility of human intelligence; they fall short in terms of the scope of components</a:t>
            </a:r>
            <a:r>
              <a:rPr lang="hr-HR" dirty="0"/>
              <a:t> </a:t>
            </a:r>
            <a:r>
              <a:rPr lang="en-US" dirty="0"/>
              <a:t>that comprise human intelligence but can be very powerful in their domain. In fact, they typically</a:t>
            </a:r>
          </a:p>
          <a:p>
            <a:r>
              <a:rPr lang="en-US" dirty="0"/>
              <a:t>aim to beat humans in their specific domain, and once they achieve this, they get a lot of</a:t>
            </a:r>
            <a:r>
              <a:rPr lang="hr-HR" dirty="0"/>
              <a:t> </a:t>
            </a:r>
            <a:r>
              <a:rPr lang="en-US" dirty="0"/>
              <a:t>media attention. DeepMind’s (now Google/Alphabet) </a:t>
            </a:r>
            <a:r>
              <a:rPr lang="en-US" dirty="0" err="1"/>
              <a:t>AlphaGo</a:t>
            </a:r>
            <a:r>
              <a:rPr lang="en-US" dirty="0"/>
              <a:t>, or IBM’s </a:t>
            </a:r>
            <a:r>
              <a:rPr lang="en-US" dirty="0" err="1"/>
              <a:t>DeepBlue</a:t>
            </a:r>
            <a:r>
              <a:rPr lang="en-US" dirty="0"/>
              <a:t> are popular</a:t>
            </a:r>
          </a:p>
          <a:p>
            <a:r>
              <a:rPr lang="en-US" dirty="0"/>
              <a:t>examples. Pretty much all AI that is operational today falls into the narrow AI category: Apple’s</a:t>
            </a:r>
            <a:r>
              <a:rPr lang="hr-HR" dirty="0"/>
              <a:t> </a:t>
            </a:r>
            <a:r>
              <a:rPr lang="en-US" dirty="0"/>
              <a:t>Siri, which goes back to a SRI International spin-off acquired by Apple and a speech recognition</a:t>
            </a:r>
          </a:p>
          <a:p>
            <a:r>
              <a:rPr lang="en-US" dirty="0"/>
              <a:t>engine developed by Nuance Communications, Google’s Assistant, and Amazon’s Alexa. There</a:t>
            </a:r>
            <a:r>
              <a:rPr lang="hr-HR" dirty="0"/>
              <a:t> </a:t>
            </a:r>
            <a:r>
              <a:rPr lang="en-US" dirty="0"/>
              <a:t>are plenty of narrow AI solutions addressing use cases in numerous industries ranging from health</a:t>
            </a:r>
          </a:p>
          <a:p>
            <a:r>
              <a:rPr lang="en-US" dirty="0"/>
              <a:t>care to defense and—spoiler alert—marketing!</a:t>
            </a:r>
            <a:r>
              <a:rPr lang="hr-HR" dirty="0"/>
              <a:t> </a:t>
            </a:r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34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GpfywvQjhykyPfmhfpVkvhljAGaramondPro-Regular"/>
              </a:rPr>
              <a:t>combination of the biological and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en-US" dirty="0">
                <a:solidFill>
                  <a:srgbClr val="000000"/>
                </a:solidFill>
                <a:latin typeface="GpfywvQjhykyPfmhfpVkvhljAGaramondPro-Regular"/>
              </a:rPr>
              <a:t>digital revolution seen in examples such as CRISPR-Cas9 gene-editing to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g</a:t>
            </a:r>
            <a:r>
              <a:rPr lang="en-US" dirty="0" err="1">
                <a:solidFill>
                  <a:srgbClr val="000000"/>
                </a:solidFill>
                <a:latin typeface="GpfywvQjhykyPfmhfpVkvhljAGaramondPro-Regular"/>
              </a:rPr>
              <a:t>enomics</a:t>
            </a:r>
            <a:endParaRPr lang="hr-HR" dirty="0">
              <a:solidFill>
                <a:srgbClr val="000000"/>
              </a:solidFill>
              <a:latin typeface="GpfywvQjhykyPfmhfpVkvhljAGaramondPro-Regular"/>
            </a:endParaRPr>
          </a:p>
          <a:p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Internet </a:t>
            </a:r>
            <a:r>
              <a:rPr lang="hr-HR" dirty="0" err="1">
                <a:solidFill>
                  <a:srgbClr val="000000"/>
                </a:solidFill>
                <a:latin typeface="GpfywvQjhykyPfmhfpVkvhljAGaramondPro-Regular"/>
              </a:rPr>
              <a:t>of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hr-HR" dirty="0" err="1">
                <a:solidFill>
                  <a:srgbClr val="000000"/>
                </a:solidFill>
                <a:latin typeface="GpfywvQjhykyPfmhfpVkvhljAGaramondPro-Regular"/>
              </a:rPr>
              <a:t>things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hr-HR" dirty="0" err="1">
                <a:solidFill>
                  <a:srgbClr val="000000"/>
                </a:solidFill>
                <a:latin typeface="GpfywvQjhykyPfmhfpVkvhljAGaramondPro-Regular"/>
              </a:rPr>
              <a:t>evolved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hr-HR" dirty="0" err="1">
                <a:solidFill>
                  <a:srgbClr val="000000"/>
                </a:solidFill>
                <a:latin typeface="GpfywvQjhykyPfmhfpVkvhljAGaramondPro-Regular"/>
              </a:rPr>
              <a:t>into</a:t>
            </a:r>
            <a:r>
              <a:rPr lang="hr-HR" dirty="0">
                <a:solidFill>
                  <a:srgbClr val="000000"/>
                </a:solidFill>
                <a:latin typeface="GpfywvQjhykyPfmhfpVkvhljAGaramondPro-Regular"/>
              </a:rPr>
              <a:t> Internet</a:t>
            </a:r>
            <a:r>
              <a:rPr lang="hr-HR" baseline="0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hr-HR" baseline="0" dirty="0" err="1">
                <a:solidFill>
                  <a:srgbClr val="000000"/>
                </a:solidFill>
                <a:latin typeface="GpfywvQjhykyPfmhfpVkvhljAGaramondPro-Regular"/>
              </a:rPr>
              <a:t>of</a:t>
            </a:r>
            <a:r>
              <a:rPr lang="hr-HR" baseline="0" dirty="0">
                <a:solidFill>
                  <a:srgbClr val="000000"/>
                </a:solidFill>
                <a:latin typeface="GpfywvQjhykyPfmhfpVkvhljAGaramondPro-Regular"/>
              </a:rPr>
              <a:t> </a:t>
            </a:r>
            <a:r>
              <a:rPr lang="hr-HR" baseline="0" dirty="0" err="1">
                <a:solidFill>
                  <a:srgbClr val="000000"/>
                </a:solidFill>
                <a:latin typeface="GpfywvQjhykyPfmhfpVkvhljAGaramondPro-Regular"/>
              </a:rPr>
              <a:t>everything</a:t>
            </a:r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71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term artificial intelligence was first coined by John McCarthy in 1956 when he held the first academic conference on the subject.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25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Veća prodaja sladoleda – više utapanja?</a:t>
            </a:r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73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55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Weak or narrow AI</a:t>
            </a:r>
          </a:p>
          <a:p>
            <a:r>
              <a:rPr lang="en-US" dirty="0"/>
              <a:t>systems lack the flexibility of human intelligence; they fall short in terms of the scope of components</a:t>
            </a:r>
            <a:r>
              <a:rPr lang="hr-HR" dirty="0"/>
              <a:t> </a:t>
            </a:r>
            <a:r>
              <a:rPr lang="en-US" dirty="0"/>
              <a:t>that comprise human intelligence but can be very powerful in their domain. In fact, they typically</a:t>
            </a:r>
          </a:p>
          <a:p>
            <a:r>
              <a:rPr lang="en-US" dirty="0"/>
              <a:t>aim to beat humans in their specific domain, and once they achieve this, they get a lot of</a:t>
            </a:r>
            <a:r>
              <a:rPr lang="hr-HR" dirty="0"/>
              <a:t> </a:t>
            </a:r>
            <a:r>
              <a:rPr lang="en-US" dirty="0"/>
              <a:t>media attention. DeepMind’s (now Google/Alphabet) </a:t>
            </a:r>
            <a:r>
              <a:rPr lang="en-US" dirty="0" err="1"/>
              <a:t>AlphaGo</a:t>
            </a:r>
            <a:r>
              <a:rPr lang="en-US" dirty="0"/>
              <a:t>, or IBM’s </a:t>
            </a:r>
            <a:r>
              <a:rPr lang="en-US" dirty="0" err="1"/>
              <a:t>DeepBlue</a:t>
            </a:r>
            <a:r>
              <a:rPr lang="en-US" dirty="0"/>
              <a:t> are popular</a:t>
            </a:r>
          </a:p>
          <a:p>
            <a:r>
              <a:rPr lang="en-US" dirty="0"/>
              <a:t>examples. Pretty much all AI that is operational today falls into the narrow AI category: Apple’s</a:t>
            </a:r>
            <a:r>
              <a:rPr lang="hr-HR" dirty="0"/>
              <a:t> </a:t>
            </a:r>
            <a:r>
              <a:rPr lang="en-US" dirty="0"/>
              <a:t>Siri, which goes back to a SRI International spin-off acquired by Apple and a speech recognition</a:t>
            </a:r>
          </a:p>
          <a:p>
            <a:r>
              <a:rPr lang="en-US" dirty="0"/>
              <a:t>engine developed by Nuance Communications, Google’s Assistant, and Amazon’s Alexa. There</a:t>
            </a:r>
            <a:r>
              <a:rPr lang="hr-HR" dirty="0"/>
              <a:t> </a:t>
            </a:r>
            <a:r>
              <a:rPr lang="en-US" dirty="0"/>
              <a:t>are plenty of narrow AI solutions addressing use cases in numerous industries ranging from health</a:t>
            </a:r>
          </a:p>
          <a:p>
            <a:r>
              <a:rPr lang="en-US" dirty="0"/>
              <a:t>care to defense and—spoiler alert—marketing!</a:t>
            </a:r>
            <a:r>
              <a:rPr lang="hr-HR" dirty="0"/>
              <a:t> </a:t>
            </a:r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70E6A-FA35-4916-B9A0-8CA3B40D86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44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angle 219">
            <a:extLst>
              <a:ext uri="{FF2B5EF4-FFF2-40B4-BE49-F238E27FC236}">
                <a16:creationId xmlns:a16="http://schemas.microsoft.com/office/drawing/2014/main" id="{E970CBB1-3F25-44EF-A6B8-2219DE80F1E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Arc 220">
            <a:extLst>
              <a:ext uri="{FF2B5EF4-FFF2-40B4-BE49-F238E27FC236}">
                <a16:creationId xmlns:a16="http://schemas.microsoft.com/office/drawing/2014/main" id="{32E2B889-41FC-4724-93F6-48A4DEF90230}"/>
              </a:ext>
            </a:extLst>
          </p:cNvPr>
          <p:cNvSpPr/>
          <p:nvPr userDrawn="1"/>
        </p:nvSpPr>
        <p:spPr>
          <a:xfrm>
            <a:off x="8301789" y="-866274"/>
            <a:ext cx="4066673" cy="4066673"/>
          </a:xfrm>
          <a:prstGeom prst="arc">
            <a:avLst>
              <a:gd name="adj1" fmla="val 1409913"/>
              <a:gd name="adj2" fmla="val 12880072"/>
            </a:avLst>
          </a:prstGeom>
          <a:ln w="19050">
            <a:solidFill>
              <a:schemeClr val="bg1">
                <a:alpha val="1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">
            <a:extLst>
              <a:ext uri="{FF2B5EF4-FFF2-40B4-BE49-F238E27FC236}">
                <a16:creationId xmlns:a16="http://schemas.microsoft.com/office/drawing/2014/main" id="{C6032FB9-BC74-4D22-9490-C57A3761EB46}"/>
              </a:ext>
            </a:extLst>
          </p:cNvPr>
          <p:cNvSpPr/>
          <p:nvPr userDrawn="1"/>
        </p:nvSpPr>
        <p:spPr>
          <a:xfrm flipH="1">
            <a:off x="3994321" y="809154"/>
            <a:ext cx="4427783" cy="5323880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7F98B0-1969-4B0D-B39C-719F77064B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A0175121-4C90-40A9-B147-E4149E5190AE}"/>
              </a:ext>
            </a:extLst>
          </p:cNvPr>
          <p:cNvSpPr/>
          <p:nvPr userDrawn="1"/>
        </p:nvSpPr>
        <p:spPr>
          <a:xfrm>
            <a:off x="8301789" y="-866274"/>
            <a:ext cx="4066673" cy="4066673"/>
          </a:xfrm>
          <a:prstGeom prst="arc">
            <a:avLst>
              <a:gd name="adj1" fmla="val 1409913"/>
              <a:gd name="adj2" fmla="val 12880072"/>
            </a:avLst>
          </a:prstGeom>
          <a:ln w="19050">
            <a:solidFill>
              <a:schemeClr val="bg1">
                <a:alpha val="1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6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454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931360-7E41-4248-8AEF-AC858AB643B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chemeClr val="accent1">
                  <a:lumMod val="5000"/>
                  <a:lumOff val="95000"/>
                  <a:alpha val="0"/>
                </a:schemeClr>
              </a:gs>
              <a:gs pos="66000">
                <a:schemeClr val="accent1">
                  <a:alpha val="58000"/>
                </a:schemeClr>
              </a:gs>
              <a:gs pos="80000">
                <a:schemeClr val="accent1"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0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9260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1625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161317"/>
            <a:ext cx="11191164" cy="1026038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20734" y="339509"/>
            <a:ext cx="97759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0" y="161317"/>
            <a:ext cx="1668083" cy="1026038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11288971" y="161317"/>
            <a:ext cx="903029" cy="1026038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BEAFC25-821F-477D-B4DA-EF0E26AE08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Sent to Back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2C30C39C-AAA9-4761-B982-E964F936EA3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032695" y="1988366"/>
            <a:ext cx="2444297" cy="244429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Bring to Front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2218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BEAFC25-821F-477D-B4DA-EF0E26AE08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Sent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4304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073D1A-A4A7-4F5B-BE54-63CEAB575F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66709" y="529965"/>
            <a:ext cx="4925290" cy="5798070"/>
          </a:xfrm>
          <a:custGeom>
            <a:avLst/>
            <a:gdLst>
              <a:gd name="connsiteX0" fmla="*/ 857449 w 4925290"/>
              <a:gd name="connsiteY0" fmla="*/ 0 h 5798070"/>
              <a:gd name="connsiteX1" fmla="*/ 4214649 w 4925290"/>
              <a:gd name="connsiteY1" fmla="*/ 0 h 5798070"/>
              <a:gd name="connsiteX2" fmla="*/ 4925290 w 4925290"/>
              <a:gd name="connsiteY2" fmla="*/ 1223176 h 5798070"/>
              <a:gd name="connsiteX3" fmla="*/ 4925290 w 4925290"/>
              <a:gd name="connsiteY3" fmla="*/ 4574894 h 5798070"/>
              <a:gd name="connsiteX4" fmla="*/ 4214649 w 4925290"/>
              <a:gd name="connsiteY4" fmla="*/ 5798070 h 5798070"/>
              <a:gd name="connsiteX5" fmla="*/ 857449 w 4925290"/>
              <a:gd name="connsiteY5" fmla="*/ 5798070 h 5798070"/>
              <a:gd name="connsiteX6" fmla="*/ 0 w 4925290"/>
              <a:gd name="connsiteY6" fmla="*/ 4322202 h 5798070"/>
              <a:gd name="connsiteX7" fmla="*/ 2152428 w 4925290"/>
              <a:gd name="connsiteY7" fmla="*/ 4322202 h 5798070"/>
              <a:gd name="connsiteX8" fmla="*/ 2979260 w 4925290"/>
              <a:gd name="connsiteY8" fmla="*/ 2899035 h 5798070"/>
              <a:gd name="connsiteX9" fmla="*/ 2152428 w 4925290"/>
              <a:gd name="connsiteY9" fmla="*/ 1475868 h 5798070"/>
              <a:gd name="connsiteX10" fmla="*/ 0 w 4925290"/>
              <a:gd name="connsiteY10" fmla="*/ 1475868 h 579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25290" h="5798070">
                <a:moveTo>
                  <a:pt x="857449" y="0"/>
                </a:moveTo>
                <a:lnTo>
                  <a:pt x="4214649" y="0"/>
                </a:lnTo>
                <a:lnTo>
                  <a:pt x="4925290" y="1223176"/>
                </a:lnTo>
                <a:lnTo>
                  <a:pt x="4925290" y="4574894"/>
                </a:lnTo>
                <a:lnTo>
                  <a:pt x="4214649" y="5798070"/>
                </a:lnTo>
                <a:lnTo>
                  <a:pt x="857449" y="5798070"/>
                </a:lnTo>
                <a:lnTo>
                  <a:pt x="0" y="4322202"/>
                </a:lnTo>
                <a:lnTo>
                  <a:pt x="2152428" y="4322202"/>
                </a:lnTo>
                <a:lnTo>
                  <a:pt x="2979260" y="2899035"/>
                </a:lnTo>
                <a:lnTo>
                  <a:pt x="2152428" y="1475868"/>
                </a:lnTo>
                <a:lnTo>
                  <a:pt x="0" y="147586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CF70162-E0C4-4E2A-B2CE-73A49347672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25108" y="2105085"/>
            <a:ext cx="4925290" cy="2647831"/>
          </a:xfrm>
          <a:custGeom>
            <a:avLst/>
            <a:gdLst>
              <a:gd name="connsiteX0" fmla="*/ 769169 w 6213231"/>
              <a:gd name="connsiteY0" fmla="*/ 0 h 2647831"/>
              <a:gd name="connsiteX1" fmla="*/ 5444062 w 6213231"/>
              <a:gd name="connsiteY1" fmla="*/ 0 h 2647831"/>
              <a:gd name="connsiteX2" fmla="*/ 6213231 w 6213231"/>
              <a:gd name="connsiteY2" fmla="*/ 1323916 h 2647831"/>
              <a:gd name="connsiteX3" fmla="*/ 5444062 w 6213231"/>
              <a:gd name="connsiteY3" fmla="*/ 2647831 h 2647831"/>
              <a:gd name="connsiteX4" fmla="*/ 769169 w 6213231"/>
              <a:gd name="connsiteY4" fmla="*/ 2647831 h 2647831"/>
              <a:gd name="connsiteX5" fmla="*/ 0 w 6213231"/>
              <a:gd name="connsiteY5" fmla="*/ 1323916 h 264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3231" h="2647831">
                <a:moveTo>
                  <a:pt x="769169" y="0"/>
                </a:moveTo>
                <a:lnTo>
                  <a:pt x="5444062" y="0"/>
                </a:lnTo>
                <a:lnTo>
                  <a:pt x="6213231" y="1323916"/>
                </a:lnTo>
                <a:lnTo>
                  <a:pt x="5444062" y="2647831"/>
                </a:lnTo>
                <a:lnTo>
                  <a:pt x="769169" y="2647831"/>
                </a:lnTo>
                <a:lnTo>
                  <a:pt x="0" y="13239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4768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BEAFC25-821F-477D-B4DA-EF0E26AE08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0586" y="0"/>
            <a:ext cx="48533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Sent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2972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21AEC72C-3C89-4B08-B67E-E04E47BA30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6384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9260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323530" y="6357257"/>
            <a:ext cx="11868470" cy="3396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323530" y="6349287"/>
            <a:ext cx="565116" cy="347603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24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80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2EC5FD0-FAF5-47B1-AFC5-575BA9AE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7BA5C7D-7B0E-4AC2-B7CF-871928B94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25E076F-F42D-4C0F-A689-124067501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FC18-386B-4458-9200-DB256B5EB6AD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3AD0875-3F42-457C-994C-5BC5B6EA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3946DDE-0EFB-4D6E-B927-98B88042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CD936-B7B6-4E3E-AB7F-0542BB39DE6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3437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9" r:id="rId2"/>
    <p:sldLayoutId id="2147483736" r:id="rId3"/>
    <p:sldLayoutId id="2147483740" r:id="rId4"/>
    <p:sldLayoutId id="2147483741" r:id="rId5"/>
    <p:sldLayoutId id="2147483742" r:id="rId6"/>
    <p:sldLayoutId id="2147483738" r:id="rId7"/>
    <p:sldLayoutId id="2147483743" r:id="rId8"/>
    <p:sldLayoutId id="2147483745" r:id="rId9"/>
    <p:sldLayoutId id="2147483747" r:id="rId10"/>
    <p:sldLayoutId id="2147483746" r:id="rId11"/>
    <p:sldLayoutId id="2147483744" r:id="rId12"/>
    <p:sldLayoutId id="2147483748" r:id="rId13"/>
    <p:sldLayoutId id="2147483749" r:id="rId14"/>
    <p:sldLayoutId id="2147483751" r:id="rId15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hyperlink" Target="http://www.agrokor.hr/" TargetMode="External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hyperlink" Target="mailto:mirkopalic@gmail.com" TargetMode="Externa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hyperlink" Target="http://images.google.hr/imgres?imgurl=http://vijesti.gorila.hr/var/mojportal/storage/images/moj_portal/zagreb_info/adresar/supermarketi/konzum_telefon/981521-1-cro-HR/konzum_telefon_news_pic.jpg&amp;imgrefurl=http://vijesti.gorila.hr/zagreb_info/adresar/supermarketi/konzum_telefon&amp;usg=__P-0t-jx__NZxGOewFgdHi6_UCis=&amp;h=200&amp;w=350&amp;sz=10&amp;hl=hr&amp;start=133&amp;um=1&amp;itbs=1&amp;tbnid=1v93fuKdvq_8sM:&amp;tbnh=69&amp;tbnw=120&amp;prev=/images%3Fq%3Dkonzum%26start%3D120%26um%3D1%26hl%3Dhr%26sa%3DN%26ndsp%3D20%26tbs%3Disch:1" TargetMode="External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9.pn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jpeg"/><Relationship Id="rId11" Type="http://schemas.openxmlformats.org/officeDocument/2006/relationships/image" Target="../media/image30.jp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NLC0wJSHxI" TargetMode="External"/><Relationship Id="rId2" Type="http://schemas.openxmlformats.org/officeDocument/2006/relationships/hyperlink" Target="https://www.youtube.com/watch?reload=9&amp;v=CtYRfMzmWFU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5928346" y="1634069"/>
            <a:ext cx="6317486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r-HR" altLang="ko-KR" sz="5000" b="1" dirty="0">
                <a:solidFill>
                  <a:schemeClr val="bg1"/>
                </a:solidFill>
                <a:cs typeface="Arial" pitchFamily="34" charset="0"/>
              </a:rPr>
              <a:t>Umjetna inteligencija u transformaciji prodajnih procesa</a:t>
            </a:r>
            <a:endParaRPr lang="en-US" altLang="ko-KR" sz="5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66F6B-B975-4F3C-BCF2-9971086140FB}"/>
              </a:ext>
            </a:extLst>
          </p:cNvPr>
          <p:cNvSpPr txBox="1"/>
          <p:nvPr/>
        </p:nvSpPr>
        <p:spPr>
          <a:xfrm>
            <a:off x="6019381" y="5722087"/>
            <a:ext cx="5610509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r-HR" altLang="ko-KR" sz="1867" b="1" dirty="0">
                <a:solidFill>
                  <a:schemeClr val="bg1"/>
                </a:solidFill>
                <a:cs typeface="Arial" pitchFamily="34" charset="0"/>
              </a:rPr>
              <a:t>Prof. dr. </a:t>
            </a:r>
            <a:r>
              <a:rPr lang="hr-HR" altLang="ko-KR" sz="1867" b="1" dirty="0" err="1">
                <a:solidFill>
                  <a:schemeClr val="bg1"/>
                </a:solidFill>
                <a:cs typeface="Arial" pitchFamily="34" charset="0"/>
              </a:rPr>
              <a:t>sc</a:t>
            </a:r>
            <a:r>
              <a:rPr lang="hr-HR" altLang="ko-KR" sz="1867" b="1" dirty="0">
                <a:solidFill>
                  <a:schemeClr val="bg1"/>
                </a:solidFill>
                <a:cs typeface="Arial" pitchFamily="34" charset="0"/>
              </a:rPr>
              <a:t>. </a:t>
            </a:r>
            <a:r>
              <a:rPr lang="en-US" altLang="ko-KR" sz="1867" b="1" dirty="0">
                <a:solidFill>
                  <a:schemeClr val="bg1"/>
                </a:solidFill>
                <a:cs typeface="Arial" pitchFamily="34" charset="0"/>
              </a:rPr>
              <a:t>Mirko </a:t>
            </a:r>
            <a:r>
              <a:rPr lang="en-US" altLang="ko-KR" sz="1867" b="1" dirty="0" err="1">
                <a:solidFill>
                  <a:schemeClr val="bg1"/>
                </a:solidFill>
                <a:cs typeface="Arial" pitchFamily="34" charset="0"/>
              </a:rPr>
              <a:t>Palić</a:t>
            </a:r>
            <a:r>
              <a:rPr lang="en-US" altLang="ko-KR" sz="1867" b="1" dirty="0">
                <a:solidFill>
                  <a:schemeClr val="bg1"/>
                </a:solidFill>
                <a:cs typeface="Arial" pitchFamily="34" charset="0"/>
              </a:rPr>
              <a:t>,</a:t>
            </a:r>
          </a:p>
          <a:p>
            <a:r>
              <a:rPr lang="hr-HR" altLang="ko-KR" sz="1867" dirty="0">
                <a:solidFill>
                  <a:schemeClr val="bg1"/>
                </a:solidFill>
                <a:cs typeface="Arial" pitchFamily="34" charset="0"/>
              </a:rPr>
              <a:t>Ekonomski fakultet Sveučilišta u Zagrebu</a:t>
            </a:r>
            <a:endParaRPr lang="en-US" altLang="ko-KR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27CFAF-7CCE-44BB-AF72-C1F244779008}"/>
              </a:ext>
            </a:extLst>
          </p:cNvPr>
          <p:cNvGrpSpPr/>
          <p:nvPr/>
        </p:nvGrpSpPr>
        <p:grpSpPr>
          <a:xfrm>
            <a:off x="182142" y="1478341"/>
            <a:ext cx="5389197" cy="3861625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16" name="Graphic 166">
              <a:extLst>
                <a:ext uri="{FF2B5EF4-FFF2-40B4-BE49-F238E27FC236}">
                  <a16:creationId xmlns:a16="http://schemas.microsoft.com/office/drawing/2014/main" id="{76D1291D-A11D-4617-ACBA-1EB139B4784E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0C3E7658-13F9-4CBF-AEBE-89CAA6F8F54B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E1216653-ACFD-4626-BFCB-8D8BE8D02F1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A5CCD930-C3E6-48FA-A447-1EF7D945F32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82BFDAAB-DF19-4F7A-B787-7EECCB733C0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F437D5C5-EE11-43BB-8CFE-7DBEE78813D0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33FE45C7-7743-4279-9599-CFD691F575D1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45E7C030-0A90-48B1-937F-520F1B809878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3BDE8C39-785B-46E9-AAF8-25DC0AC99815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7D2CFCE9-4A76-4C62-AE02-F9D55300A53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47D7CCC1-F881-4ABF-AECE-D88DBC94EFC3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94DE75FA-1EA7-4225-A57A-25BDB3025F06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1279FD30-1398-48F1-A83C-BFF6FCEC51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CBC0C658-C164-4854-B9CA-48A7CE2357A7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CDD35EAA-05AE-467C-8616-2A559406A9B3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C293E587-D473-40B1-9D2C-47C318FDEB18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28CFF37B-A016-4F71-A8E3-FBFE29F03E9B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85DBBD7E-EF65-47BA-80AE-33A4F245A9E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CC42ECB2-55FD-4854-AB69-0D3E661F3F98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9A1734F4-3CAA-48BF-BA98-9A10C038B70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CE1322D1-740B-4847-88F0-6EC72D2F41E9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30F04740-12EB-497B-8B91-51D4B31E7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8ECA97C9-D664-4952-9EC2-18F60B03B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5AE8B53-1976-4CC1-8501-44A62C40E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20" name="Graphic 166">
              <a:extLst>
                <a:ext uri="{FF2B5EF4-FFF2-40B4-BE49-F238E27FC236}">
                  <a16:creationId xmlns:a16="http://schemas.microsoft.com/office/drawing/2014/main" id="{8D1099EE-B7D4-471F-BF10-B35A2B31867D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3CDC641A-4F40-4017-BD1B-202F15753539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0ED0D901-344C-4A93-B612-ACF6ABD620BF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D76E62BE-68EA-401C-92CA-3588760BF1B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4A2DB005-CDA6-49F9-A1A0-159D3B4FF43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E6DB662-7BE4-408B-8D05-2F00EA92E9AA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ABF88796-79B6-4671-B97D-210D5B3B95E1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C6B51A1-D75D-461D-ACE9-383CE899A2C4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3B86DBE1-D05E-4718-AD02-9F8C213E57A3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FB5A3C0A-F51C-406C-903A-81EC28413ED3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CA2672FA-B090-443C-B8A7-37F5F9E30E4B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6532AE46-43A4-4B05-9928-DD3C0E4ED06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D344CFFD-4038-43A9-A5CA-5B07A92C928F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624B330C-474E-4999-BA9B-8F048E81DC74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FA1AEEF2-F04B-45A5-9054-A46D60512E5D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37509FC-32AF-4044-A39F-219F1F3C00F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FE839D09-DE1A-4E16-A06E-0D4B748DD1C5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F9ABAC86-6FA1-49A0-9795-68885474762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300D4050-0144-4A34-8927-846E6A2EA3F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EBC56B67-1AC9-4E2C-997D-0A7334E794D3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297E33E8-0E89-4392-B96A-C698A4C4F6F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Graphic 166">
              <a:extLst>
                <a:ext uri="{FF2B5EF4-FFF2-40B4-BE49-F238E27FC236}">
                  <a16:creationId xmlns:a16="http://schemas.microsoft.com/office/drawing/2014/main" id="{F9141121-0887-4503-8F6F-E910C6356BEF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BFE743C3-C9CB-4F8D-B83C-FFD63D87EA77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A02079A-A908-4D69-9E5C-27041294C01D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82CA9E4E-E851-4F0C-8944-4E54BF49EF16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01AC133-BFF8-4799-8BC0-258CEF5959E7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E0A308CB-E865-4BE4-835E-67F5AFD8E08C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BFE1FF2-4B02-470F-9692-611D559364FA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0A4245A-9E01-4413-A377-4DE08CE19346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8BDBAE93-F6C7-4BBA-8648-68BE38BB7E84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03CCA2E8-9C2A-4C3B-B0A4-ACBB56BEB9C1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39D8114-8423-4F98-9353-D80A9E17B560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D8B688EA-5247-47BB-B46C-05D54295EE5D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5985AD2D-D780-4BA6-8F3B-D6125630D344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E5199ED-47F4-4AA8-A405-9F43533E65E2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B32631E-A1E2-433A-8EF4-2568546E869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C5E6474F-FE3E-4FE3-8ED7-9AC852164B55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25A8DCEA-F6D5-4023-A567-5E049C3A12E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AF05903D-B940-468C-B78D-F95F0FC28FC1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BC974302-55EB-4179-A85C-4253093217A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9196BBF4-D47A-46DA-A8BE-90951167D054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E23214B6-1C4F-4C8B-B030-25C78163DF8C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" name="Graphic 234">
              <a:extLst>
                <a:ext uri="{FF2B5EF4-FFF2-40B4-BE49-F238E27FC236}">
                  <a16:creationId xmlns:a16="http://schemas.microsoft.com/office/drawing/2014/main" id="{0E8BC87D-2319-4EA6-B5B3-DDC5ED3EF8F9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452A628C-535B-4754-8D97-5EF9FC4A41D3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B020DC91-F1DB-4F7C-8FAD-8D2F402DB394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F6169FD2-C218-4A00-AF51-A9D59F0BE4AC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9405F4BC-7B95-4DCB-B588-18BA5EDA0A36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475A5F7C-EAB1-4B94-B467-7E40E073BD6E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88CC3B2-437A-46FC-BF4E-9FB61FE4973A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" name="Graphic 166">
              <a:extLst>
                <a:ext uri="{FF2B5EF4-FFF2-40B4-BE49-F238E27FC236}">
                  <a16:creationId xmlns:a16="http://schemas.microsoft.com/office/drawing/2014/main" id="{F395EF3D-BCFF-4BDA-A136-F3ED3193C979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090CE62D-4354-4DA9-8B3D-ADB230BBCE65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DE406C90-0CD1-4539-B84B-AAEF11219B1F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38A614C4-57FF-4D59-B082-3DE73F78FBCF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B97D19A5-209D-458C-B2CE-A9B96792D2D1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9C778A36-9280-4E18-87A5-C28A322B9F1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1C30A4CA-403E-4D76-99C6-A2460E109FEE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3D6A0DE6-8215-44CE-858E-554564A3DBAD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443681FF-EAB2-40D4-ABBB-348FA45228B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559C4C46-1F53-4756-B0C3-28A9C2C5231B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E01D6716-8E57-4D4B-BF98-02539AEDEE2B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09F97FBC-5636-4ADD-A2AE-A4EBBA06EA88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44076DDC-7E6F-48CF-8606-FB9B9304D1E9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FA21E20B-BA80-44E2-BAD4-D7074C7EE4B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B4C7D4B5-B4AA-4AA9-BD57-7D8D8F22134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B00AF39C-D107-404C-A81D-C80709F4A833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2C86537A-A636-4F9B-A44B-F82BF4DBFD1C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4268C19B-7D5C-4751-9E7F-1EF92882C0E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1CDF8655-1534-4557-AB56-575CDACF01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73B7697A-913B-4B31-8445-898BFEBE1C7E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71031A19-1A7C-4901-966B-5346553B35C1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aphic 3">
              <a:extLst>
                <a:ext uri="{FF2B5EF4-FFF2-40B4-BE49-F238E27FC236}">
                  <a16:creationId xmlns:a16="http://schemas.microsoft.com/office/drawing/2014/main" id="{A11F8951-D580-4389-8CEC-94BFFE8B462E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652FEE1-5D21-4162-850A-023CFB4ABDFA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21A7032-4210-4948-8AA7-82671C232F79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FADED69-6170-4C5E-80CE-3C1F5E0125EA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04C4903-4291-4B86-AEBD-DBB246FAE01D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E6B3CF6-2811-4E64-AB8C-1BCEBC432F0D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4A18E7B-6A5E-439A-950C-D24B1A57FFC6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8EE48EF-3528-49E6-BE95-FD71748CB1DB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33F8C2AB-1474-4D19-8F9D-C95FB8620184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F8ACD57-7FE0-49D4-95B9-532A99819F8C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584B00E-9B2D-4C79-8631-88F8B901AF16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A04A99C-43CA-4D08-9874-917C9491BAFB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969B493-6C24-468D-B452-55DCC56546F6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4F31F34-3E80-44CB-8583-7F8A36CFF232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F223C60-188E-49FC-AD18-163F73C3EAB5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04AF744-B4F5-4145-A113-D9876D5CFC10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50B4BB1-5D23-49BD-82BC-35D3DCDFE246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0E5B37A-1BB2-472D-B176-ABE1116F2440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B13B717E-9DBC-49FF-912A-C05DAA8992AF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EFE2F74-B037-4337-8DE2-3000F7280576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6F5B4E6C-5E23-4AAC-9C68-CA945BA9C2F2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84AD5165-C08D-477D-80DC-A719D2044DD0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92A8D20B-1A5D-49B7-8A34-32B03993A1CB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B7E613D9-3BB1-4543-953F-5057185EB1A1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0207523-EE14-42DB-8279-9BAE73CE8B3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42080175-49BF-43BC-9CC0-A435D947869C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C9268F1-F46A-4805-884D-CA88A2F1006A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FE25E3C-C9B2-41BD-9727-EC76C0B3DEF3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041F865-C946-41C9-95D9-31420B1F04FC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A31480-EEC2-438C-9B69-CD7870676EC9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F2DEF52-A27C-4E23-A031-8BBAA6F799E1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F365CE0-D26C-4FFE-AD62-CEE7CCEAA690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CDF836D-FA76-4532-8E91-1ED01A061322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13BB298A-41BD-4F46-A885-398B760E6553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2306094-61E7-46D2-B561-7C18DAE7EB75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D83547C-9F3E-4095-98F1-92AE1E3F4189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D3F74F95-A183-417F-8E87-187DFC41239A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36818A00-6CB4-4F70-BF13-5C967EE7EC25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F163BAE2-AD65-442E-90B9-6C6E661E2B63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DA17A58E-565B-4529-B31B-370429B14419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BDA53D05-15C6-49FB-AEA6-678A811EF5B7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278BD38-1F79-4406-9F3C-9BF595192E7B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E637A85-B58A-44C2-98B0-DFC164AD3465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5579501-5E52-4D11-A2D3-12B09C2949B0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440BB581-3D25-40D7-8360-6ED7A9F2BF2F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6E7E0F58-2811-4E1E-9BA2-99B133063569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F0DB081-26B8-4209-A46A-F8810AAA7834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03EACFA-2B27-4F1E-9DD1-A0BD6FADBD06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05AA606-61A6-48B5-899C-0B6ABBD96C4B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ED78F833-70B1-4B96-A07A-D8701E340F12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4F308DD-6BE0-4F14-80E4-F0C9697BD96F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B45E6BCE-38E7-4548-9BB7-F4EDA3FE7B51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F979A80-C1A1-4A27-91DF-4FD4C5BB88AE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37E6589-EA54-4209-8C4A-F82EC3F15733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164D8A6-B01E-4C3D-BCFB-72F38638AF47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E9965FAC-8158-4729-B6B0-9A06B1A490FE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A513717-B175-4821-AFF8-2B8E1B793E2F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148B944-1414-4863-9FA1-95547CFE6FFD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83AF7CD-A3CE-4FE6-8C3F-8468103C1A54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BF250EB3-11B0-4200-8FA4-193A1C0AC2D7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CBEF3E2C-37DC-40C6-AD5E-47CBCE9E2A3A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063E0395-EE72-47CC-8488-940D040EDC5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F58809F-011F-4AA7-B502-3D47F13B44D8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8717AF7-779B-4DF3-9CEF-D586EA470431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BBCD6C76-6AE2-4763-B46B-4EE431766134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6C7FBF5C-A49A-4D31-9A21-76B56C0DF3FA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AF5C66F-C19C-450F-A636-6856995E3F7D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384F53D1-48F2-47B4-8E4A-D6F6B605C6C6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85CF9297-99C2-4BC0-ABD8-D607405790BE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162E1B38-3F97-4CB8-A3A8-A89FA5899E7A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1D72538-A8E6-48F9-ABB7-57ACC84A1A7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F0E606A-1CD1-4D71-A8A7-77C422D8DAC1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3CE38DB-DA89-4531-8B4A-699958CF1E2B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056790B-1E88-4771-825C-AFB0FF4579B1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7DCA4795-58C0-473D-B81C-0E6C59291180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40B40C1B-35AA-4555-A89F-3305352E9EA3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0363258-5BBC-4FE2-B802-9B019DB20F56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7B7557A3-3661-4E9C-B39D-B03D062E8A8B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1EF6EE7F-D70D-4736-BFA3-199FCDE19DDA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6B602B8-A178-473D-9F5A-9BB397626ED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6AA2A7CD-5FB1-4292-9095-694F1352559F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331F04C-AABC-46B3-9D30-EDF68C64F8C0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7235F60-C42B-4C0A-9707-6FAF81FCFFCC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131FE774-C36F-42A3-9EBC-D78F2B8E66E9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6E5FE6F-1815-42A7-92B3-2214557950EF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063DB948-4DDD-40EA-9BEC-159B7B2B96F2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9D889E67-9BDF-4941-9166-1DEB1341ADB3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83D47A6-5339-44D9-85F0-E489305859C1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94D5390E-FE16-41A4-AE2A-BDC6F254E607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1772A60-B0C3-4E82-89A7-7096F64D356B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F2FA24F3-62B4-45E3-9852-D08BB6C6125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825EB378-46F3-4C03-9FFB-70A6592F630D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5C21F35-CEFA-4E95-8703-7E445539EF1A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A6123DE7-894E-44BC-A019-4A0E48BA1A98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AAC02D98-A389-41B3-94A9-9A1EA77A1A00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727CDA0F-709A-492B-BBCB-FBFACCF3F549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F3627F75-98E4-465F-A96E-B2FB320B52A8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8C005081-D1EC-4280-AFE2-3B673E4245B1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6804D91-5A0B-4CB7-9792-1B892F9B65E6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4D873E1D-C603-4CC0-A1C2-243299E92E7A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6447D3D-5002-461D-8A84-96A8899CCDE8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602EC40E-F8ED-4C3C-9234-BA5A2989617A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07DCA0C-E754-4444-9CC7-952E80F01784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CFDFB5BA-246B-4861-8FD6-F790247D9CB5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D567EAA1-16A6-446E-9EF3-E1270C2E53D7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0B2374CA-A86D-4043-9B23-8455AF8FD116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BBF6987C-EFB0-4EEF-BF5C-0B1A2F4A8FD3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76F792A-A0BC-4D31-8420-C7F90375C47E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45C72C2F-982B-4F14-88AB-4DEE7B51462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23AB0B20-B639-45F2-AD68-B4462E2825C0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77A11A1E-8668-4F38-B7F3-1D2A7EB2212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5EFE919F-ECB2-4DF2-B268-42A81035A446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61C552B6-20FB-4164-B02F-9F7296634698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FDFA48E-28A3-47EE-88D3-A1B3A0350F99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05C80387-3C62-4353-922D-D20F3B695D51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E312E3F1-EB06-4A69-82B4-4FF9E3EECBD4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E84F926E-1985-4734-88C3-3B51A1D2977B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7074AE5E-2655-4AD5-B49B-3CBF0460C7AD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C42794B9-B7BF-4A9C-A4EF-876E14808839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ECA5C001-B79E-4A68-B6F4-91C0CD156BF0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617F78D5-68DE-4EF3-9B18-BF7FC6130097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A163E4C1-E447-4A7D-A6E3-7B369DE270B7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F344D6E2-1683-4BCB-AFB5-02420C030787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700609A4-DCEF-48E7-88F0-DC5E92F8471B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A842D0B0-40C1-4CD2-BDF8-00EF192D3251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A4E4E510-8FCC-4B94-B207-6D3192A74736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7F2F02FC-DB61-49B5-BA26-4ECA647BA5A6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58CA6A97-8110-46C6-9413-6571D0C83ABB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026" name="Picture 2" descr="POPUNJENO! Superprodavač 2022. dovodi 29 predavača - Jesmo li spremni za  kupce budućnosti? | Poslovni savjetnik">
            <a:extLst>
              <a:ext uri="{FF2B5EF4-FFF2-40B4-BE49-F238E27FC236}">
                <a16:creationId xmlns:a16="http://schemas.microsoft.com/office/drawing/2014/main" id="{22C94D02-A3BC-43D1-A969-577BF4F7D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52" y="121544"/>
            <a:ext cx="1524525" cy="104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teksta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dirty="0"/>
              <a:t>Komunikacijski parametri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0675E83-7C0B-4782-A9B8-839DED6E542F}"/>
              </a:ext>
            </a:extLst>
          </p:cNvPr>
          <p:cNvSpPr txBox="1">
            <a:spLocks noChangeArrowheads="1"/>
          </p:cNvSpPr>
          <p:nvPr/>
        </p:nvSpPr>
        <p:spPr>
          <a:xfrm>
            <a:off x="469620" y="1531195"/>
            <a:ext cx="6240309" cy="1650836"/>
          </a:xfrm>
        </p:spPr>
        <p:txBody>
          <a:bodyPr>
            <a:normAutofit fontScale="92500"/>
          </a:bodyPr>
          <a:lstStyle>
            <a:lvl1pPr marL="228605" indent="-228605" algn="l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hr-HR" altLang="sr-Latn-RS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Prof. dr. </a:t>
            </a:r>
            <a:r>
              <a:rPr lang="hr-HR" altLang="sr-Latn-RS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</a:t>
            </a:r>
            <a:r>
              <a:rPr lang="hr-HR" altLang="sr-Latn-RS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Mirko Palić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hr-HR" altLang="sr-Latn-RS" dirty="0">
                <a:solidFill>
                  <a:schemeClr val="tx2"/>
                </a:solidFill>
              </a:rPr>
              <a:t>Katedra za marketing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hr-HR" altLang="sr-Latn-RS" dirty="0">
                <a:solidFill>
                  <a:schemeClr val="tx2"/>
                </a:solidFill>
              </a:rPr>
              <a:t>Ekonomski fakultet Sveučilišta u Zagrebu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hr-HR" altLang="sr-Latn-RS" dirty="0">
              <a:solidFill>
                <a:schemeClr val="tx2"/>
              </a:solidFill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BEF257D-2289-4EBF-99ED-7CBE68742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5957" y="3192499"/>
            <a:ext cx="3287712" cy="206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190500" indent="-190500">
              <a:lnSpc>
                <a:spcPct val="120000"/>
              </a:lnSpc>
              <a:spcBef>
                <a:spcPct val="20000"/>
              </a:spcBef>
              <a:buClr>
                <a:srgbClr val="5A0076"/>
              </a:buClr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8600B0"/>
              </a:buClr>
              <a:buFont typeface="Wingdings" panose="05000000000000000000" pitchFamily="2" charset="2"/>
              <a:buChar char="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rgbClr val="5A0076"/>
              </a:buClr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hr-HR" altLang="en-US" sz="2000" dirty="0">
                <a:latin typeface="Arial" panose="020B0604020202020204" pitchFamily="34" charset="0"/>
              </a:rPr>
              <a:t>: 099/640-4340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hr-HR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hr-HR" altLang="en-US" sz="2000" dirty="0">
                <a:latin typeface="Arial" panose="020B0604020202020204" pitchFamily="34" charset="0"/>
              </a:rPr>
              <a:t>: </a:t>
            </a:r>
            <a:r>
              <a:rPr lang="hr-HR" altLang="en-US" sz="2000" dirty="0">
                <a:latin typeface="Arial" panose="020B0604020202020204" pitchFamily="34" charset="0"/>
                <a:hlinkClick r:id="rId2"/>
              </a:rPr>
              <a:t>mirkopalic@gmail.com</a:t>
            </a:r>
            <a:endParaRPr lang="hr-HR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hr-HR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hr-HR" altLang="en-US" sz="2000" dirty="0">
                <a:latin typeface="Arial" panose="020B0604020202020204" pitchFamily="34" charset="0"/>
              </a:rPr>
              <a:t>: Mirko Palic</a:t>
            </a:r>
            <a:endParaRPr lang="en-GB" altLang="en-US" sz="2000" dirty="0">
              <a:latin typeface="Arial" panose="020B0604020202020204" pitchFamily="34" charset="0"/>
            </a:endParaRPr>
          </a:p>
        </p:txBody>
      </p:sp>
      <p:pic>
        <p:nvPicPr>
          <p:cNvPr id="8" name="Picture 2" descr="http://www.agrokor.hr/img/logo.gif">
            <a:hlinkClick r:id="rId3"/>
            <a:extLst>
              <a:ext uri="{FF2B5EF4-FFF2-40B4-BE49-F238E27FC236}">
                <a16:creationId xmlns:a16="http://schemas.microsoft.com/office/drawing/2014/main" id="{C6BA319D-DBAE-4916-8A55-0EFA2C922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747" y="5598260"/>
            <a:ext cx="1671638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http://t3.gstatic.com/images?q=tbn:1v93fuKdvq_8sM:http://vijesti.gorila.hr/var/mojportal/storage/images/moj_portal/zagreb_info/adresar/supermarketi/konzum_telefon/981521-1-cro-HR/konzum_telefon_news_pic.jpg">
            <a:hlinkClick r:id="rId5"/>
            <a:extLst>
              <a:ext uri="{FF2B5EF4-FFF2-40B4-BE49-F238E27FC236}">
                <a16:creationId xmlns:a16="http://schemas.microsoft.com/office/drawing/2014/main" id="{000D6602-4B07-47EC-99DC-EFDE94447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406" y="5522116"/>
            <a:ext cx="1006234" cy="57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lika 11" descr="2010-03-09_165508.jpg">
            <a:extLst>
              <a:ext uri="{FF2B5EF4-FFF2-40B4-BE49-F238E27FC236}">
                <a16:creationId xmlns:a16="http://schemas.microsoft.com/office/drawing/2014/main" id="{49935425-3811-4909-871E-2DEB16130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931" y="5396480"/>
            <a:ext cx="726102" cy="74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http://i.zdnet.com/blogs/eu.jpg">
            <a:extLst>
              <a:ext uri="{FF2B5EF4-FFF2-40B4-BE49-F238E27FC236}">
                <a16:creationId xmlns:a16="http://schemas.microsoft.com/office/drawing/2014/main" id="{28FC7770-8A92-4524-BFDB-5CBCFB762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755" y="5530047"/>
            <a:ext cx="981699" cy="64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http://www.histrica.com/home/lbilic/Croata_2.jpg">
            <a:extLst>
              <a:ext uri="{FF2B5EF4-FFF2-40B4-BE49-F238E27FC236}">
                <a16:creationId xmlns:a16="http://schemas.microsoft.com/office/drawing/2014/main" id="{974C9DE5-265A-4C54-BA35-17354844A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135" y="5521161"/>
            <a:ext cx="1334793" cy="70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http://vijesti.gorila.hr/var/mojportal/storage/images/moj_portal/lokalno/zagreb_i_sredisnja_hr/aktualno/zagreb_ekonomski_fakultet_smanjio_upisne_kvote_radi_kvalitetnijih_uvjeta_studiranja_darko_tipuric/696619-2-cro-HR/zagreb_ekonomski_fakultet_smanjio_upisne_kvote_radi_kvalitetnijih_uvjeta_studiranja_darko_tipuric_tabfull.jpg">
            <a:extLst>
              <a:ext uri="{FF2B5EF4-FFF2-40B4-BE49-F238E27FC236}">
                <a16:creationId xmlns:a16="http://schemas.microsoft.com/office/drawing/2014/main" id="{EE87B45A-BAF2-4867-8939-7E46DFCB2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615" y="5398881"/>
            <a:ext cx="11715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lika 15" descr="LOGOTOP2.GIF">
            <a:extLst>
              <a:ext uri="{FF2B5EF4-FFF2-40B4-BE49-F238E27FC236}">
                <a16:creationId xmlns:a16="http://schemas.microsoft.com/office/drawing/2014/main" id="{4B6A5B7C-1476-4601-840D-722F78026C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41"/>
          <a:stretch>
            <a:fillRect/>
          </a:stretch>
        </p:blipFill>
        <p:spPr bwMode="auto">
          <a:xfrm>
            <a:off x="11077693" y="5442469"/>
            <a:ext cx="892330" cy="73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C:\Users\Zagreb\Pictures\Slike\Slike2006\Vizitke\6VIZBRL.JPG">
            <a:extLst>
              <a:ext uri="{FF2B5EF4-FFF2-40B4-BE49-F238E27FC236}">
                <a16:creationId xmlns:a16="http://schemas.microsoft.com/office/drawing/2014/main" id="{A6F5B8BA-1861-467F-8560-D8029BC97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7" t="4872" r="67793" b="46767"/>
          <a:stretch>
            <a:fillRect/>
          </a:stretch>
        </p:blipFill>
        <p:spPr bwMode="auto">
          <a:xfrm>
            <a:off x="4474152" y="5234564"/>
            <a:ext cx="1171574" cy="106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 descr="C:\Users\Zagreb\Pictures\Slike\Slike2006\Vizitke\1cc.jpg">
            <a:extLst>
              <a:ext uri="{FF2B5EF4-FFF2-40B4-BE49-F238E27FC236}">
                <a16:creationId xmlns:a16="http://schemas.microsoft.com/office/drawing/2014/main" id="{BDDF2684-E6FE-4554-9755-F103186B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" r="81020" b="62633"/>
          <a:stretch>
            <a:fillRect/>
          </a:stretch>
        </p:blipFill>
        <p:spPr bwMode="auto">
          <a:xfrm>
            <a:off x="504887" y="5341516"/>
            <a:ext cx="612982" cy="8881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may contain: 1 person, smiling, sitting, suit and indoor">
            <a:extLst>
              <a:ext uri="{FF2B5EF4-FFF2-40B4-BE49-F238E27FC236}">
                <a16:creationId xmlns:a16="http://schemas.microsoft.com/office/drawing/2014/main" id="{94DB8D73-3C0B-4725-860A-00954A524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609" y="1368136"/>
            <a:ext cx="3569955" cy="35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Mail Icon Vector Art, Icons, and Graphics for Free Download">
            <a:extLst>
              <a:ext uri="{FF2B5EF4-FFF2-40B4-BE49-F238E27FC236}">
                <a16:creationId xmlns:a16="http://schemas.microsoft.com/office/drawing/2014/main" id="{8632AEDA-DBA9-446D-A10B-042C5DE01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0" t="29469" r="22000" b="30158"/>
          <a:stretch/>
        </p:blipFill>
        <p:spPr bwMode="auto">
          <a:xfrm>
            <a:off x="1203009" y="3934945"/>
            <a:ext cx="642582" cy="44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Facebook Logo - Free Vectors &amp; PSDs to Download">
            <a:extLst>
              <a:ext uri="{FF2B5EF4-FFF2-40B4-BE49-F238E27FC236}">
                <a16:creationId xmlns:a16="http://schemas.microsoft.com/office/drawing/2014/main" id="{2DF65473-D0D4-4E24-A0EF-76F6387F29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t="15705" r="14215" b="14100"/>
          <a:stretch/>
        </p:blipFill>
        <p:spPr bwMode="auto">
          <a:xfrm>
            <a:off x="1313963" y="4651506"/>
            <a:ext cx="511261" cy="50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whatsapp&quot; Icon - Download for free – Iconduck">
            <a:extLst>
              <a:ext uri="{FF2B5EF4-FFF2-40B4-BE49-F238E27FC236}">
                <a16:creationId xmlns:a16="http://schemas.microsoft.com/office/drawing/2014/main" id="{4853871D-542B-4D12-AFEF-B7A4FD0A6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22" y="3066372"/>
            <a:ext cx="594502" cy="59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60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C:\Users\Zagreb\Pictures\Slike\Slike2006\Vizitke\4VIZMHM.JPG">
            <a:extLst>
              <a:ext uri="{FF2B5EF4-FFF2-40B4-BE49-F238E27FC236}">
                <a16:creationId xmlns:a16="http://schemas.microsoft.com/office/drawing/2014/main" id="{6FF7DC39-113E-440F-B2B8-8A8FD0357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353" y="2270777"/>
            <a:ext cx="3402013" cy="18097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Zagreb\Pictures\Slike\Slike2006\Vizitke\5VIZPAL.JPG">
            <a:extLst>
              <a:ext uri="{FF2B5EF4-FFF2-40B4-BE49-F238E27FC236}">
                <a16:creationId xmlns:a16="http://schemas.microsoft.com/office/drawing/2014/main" id="{88ADD43C-A23A-4DDA-8427-4E66A29EC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9"/>
          <a:stretch>
            <a:fillRect/>
          </a:stretch>
        </p:blipFill>
        <p:spPr bwMode="auto">
          <a:xfrm>
            <a:off x="8071037" y="194707"/>
            <a:ext cx="3409950" cy="1828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Zagreb\Pictures\Slike\Slike2006\Vizitke\6VIZBRL.JPG">
            <a:extLst>
              <a:ext uri="{FF2B5EF4-FFF2-40B4-BE49-F238E27FC236}">
                <a16:creationId xmlns:a16="http://schemas.microsoft.com/office/drawing/2014/main" id="{A9A2DCDA-AC99-4BA3-9429-AA63CF588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72" y="4509295"/>
            <a:ext cx="3475037" cy="17922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Zagreb\Pictures\Slike\Slike2006\Vizitke\7VIZKON.JPG">
            <a:extLst>
              <a:ext uri="{FF2B5EF4-FFF2-40B4-BE49-F238E27FC236}">
                <a16:creationId xmlns:a16="http://schemas.microsoft.com/office/drawing/2014/main" id="{BD59724F-4E05-4BFC-976F-109DD4A9D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42" y="203672"/>
            <a:ext cx="3170237" cy="18526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C:\Users\Zagreb\Pictures\Slike\Slike2006\Vizitke\8VIZCHR.JPG">
            <a:extLst>
              <a:ext uri="{FF2B5EF4-FFF2-40B4-BE49-F238E27FC236}">
                <a16:creationId xmlns:a16="http://schemas.microsoft.com/office/drawing/2014/main" id="{279E3378-B78E-455C-AB76-E213458BE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512" y="2256452"/>
            <a:ext cx="3419475" cy="15970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C:\Users\Zagreb\Pictures\Slike\Slike2006\Vizitke\1cc.jpg">
            <a:extLst>
              <a:ext uri="{FF2B5EF4-FFF2-40B4-BE49-F238E27FC236}">
                <a16:creationId xmlns:a16="http://schemas.microsoft.com/office/drawing/2014/main" id="{F0DFF3B8-383F-4819-9624-1ABD2936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63" y="219640"/>
            <a:ext cx="3362325" cy="18097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Zagreb\Pictures\Slike\Slike2006\Vizitke\2VIZSCON.JPG">
            <a:extLst>
              <a:ext uri="{FF2B5EF4-FFF2-40B4-BE49-F238E27FC236}">
                <a16:creationId xmlns:a16="http://schemas.microsoft.com/office/drawing/2014/main" id="{218C3917-8098-44B0-8B55-FBCDDC996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72" y="2331115"/>
            <a:ext cx="3067050" cy="17732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1" descr="C:\Users\Zagreb\Pictures\Slike\Slike2006\Vizitke\10EFZG.jpg">
            <a:extLst>
              <a:ext uri="{FF2B5EF4-FFF2-40B4-BE49-F238E27FC236}">
                <a16:creationId xmlns:a16="http://schemas.microsoft.com/office/drawing/2014/main" id="{D23129FA-027A-4FD1-834E-47FB100CE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956" y="4366354"/>
            <a:ext cx="3240087" cy="16732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Slika 28">
            <a:extLst>
              <a:ext uri="{FF2B5EF4-FFF2-40B4-BE49-F238E27FC236}">
                <a16:creationId xmlns:a16="http://schemas.microsoft.com/office/drawing/2014/main" id="{CC226202-B584-49AF-A35A-21EA652D54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597" y="4080527"/>
            <a:ext cx="3402013" cy="219723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053921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ožda je selfi koji prikazuje Jedna osoba, Plava kosa (žuta), šminka, smješkanje, ured i tekst">
            <a:extLst>
              <a:ext uri="{FF2B5EF4-FFF2-40B4-BE49-F238E27FC236}">
                <a16:creationId xmlns:a16="http://schemas.microsoft.com/office/drawing/2014/main" id="{D547B148-D063-41B6-8D07-1D6628670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035" y="0"/>
            <a:ext cx="6531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25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Understanding Gen Z: Values, Purchasing Behaviour and the Power of  Influencer Marketing | LBBOnline">
            <a:extLst>
              <a:ext uri="{FF2B5EF4-FFF2-40B4-BE49-F238E27FC236}">
                <a16:creationId xmlns:a16="http://schemas.microsoft.com/office/drawing/2014/main" id="{25ABE261-B86D-4B03-8296-F48DD801A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257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Gen Z is the most difficult generation in the workplace: poll">
            <a:extLst>
              <a:ext uri="{FF2B5EF4-FFF2-40B4-BE49-F238E27FC236}">
                <a16:creationId xmlns:a16="http://schemas.microsoft.com/office/drawing/2014/main" id="{04898A74-CAD5-4943-A660-84A04CB1F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26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99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eneration Z Statistics - 2023 | 99firms">
            <a:extLst>
              <a:ext uri="{FF2B5EF4-FFF2-40B4-BE49-F238E27FC236}">
                <a16:creationId xmlns:a16="http://schemas.microsoft.com/office/drawing/2014/main" id="{37E4DE46-8D25-4534-87CC-2C564931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4"/>
          <a:stretch/>
        </p:blipFill>
        <p:spPr bwMode="auto">
          <a:xfrm>
            <a:off x="1045022" y="0"/>
            <a:ext cx="10101955" cy="631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81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C:\faks 28 02 2021\DISERTACIJA\slike\segmentacija na FB.jpg">
            <a:extLst>
              <a:ext uri="{FF2B5EF4-FFF2-40B4-BE49-F238E27FC236}">
                <a16:creationId xmlns:a16="http://schemas.microsoft.com/office/drawing/2014/main" id="{A21A2634-51D1-4174-ACF5-EC6E1ED8ADB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84" y="717757"/>
            <a:ext cx="10068231" cy="5004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051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519E0239-9119-4D97-BFBF-44474AC61B7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961" y="1120878"/>
            <a:ext cx="9124336" cy="57372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F0E634C-1E51-4911-950C-3BF3B9A5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517" y="0"/>
            <a:ext cx="10515600" cy="1325563"/>
          </a:xfrm>
        </p:spPr>
        <p:txBody>
          <a:bodyPr>
            <a:normAutofit/>
          </a:bodyPr>
          <a:lstStyle/>
          <a:p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Prikaz točnosti prosudbe osobine ličnosti uspoređujući računalo i čovjeka</a:t>
            </a:r>
          </a:p>
        </p:txBody>
      </p:sp>
    </p:spTree>
    <p:extLst>
      <p:ext uri="{BB962C8B-B14F-4D97-AF65-F5344CB8AC3E}">
        <p14:creationId xmlns:p14="http://schemas.microsoft.com/office/powerpoint/2010/main" val="380737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Phone 1 (2007) review | Macworld">
            <a:extLst>
              <a:ext uri="{FF2B5EF4-FFF2-40B4-BE49-F238E27FC236}">
                <a16:creationId xmlns:a16="http://schemas.microsoft.com/office/drawing/2014/main" id="{453ED611-3DEE-4C9B-A046-88A683C34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r="56802"/>
          <a:stretch/>
        </p:blipFill>
        <p:spPr bwMode="auto">
          <a:xfrm>
            <a:off x="4213408" y="118222"/>
            <a:ext cx="3711388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17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7256983" y="2773198"/>
            <a:ext cx="5446295" cy="14793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5400"/>
              </a:lnSpc>
            </a:pPr>
            <a:r>
              <a:rPr lang="hr-HR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Što je u </a:t>
            </a:r>
          </a:p>
          <a:p>
            <a:pPr>
              <a:lnSpc>
                <a:spcPts val="5400"/>
              </a:lnSpc>
            </a:pPr>
            <a:r>
              <a:rPr lang="hr-HR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stvari AI</a:t>
            </a: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?</a:t>
            </a:r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598775" y="1948451"/>
            <a:ext cx="5086770" cy="3128874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53317B-7099-4DB2-9B9B-CB6B8052FD23}"/>
              </a:ext>
            </a:extLst>
          </p:cNvPr>
          <p:cNvSpPr txBox="1"/>
          <p:nvPr/>
        </p:nvSpPr>
        <p:spPr>
          <a:xfrm>
            <a:off x="667253" y="1070377"/>
            <a:ext cx="331087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4</a:t>
            </a:r>
            <a:r>
              <a:rPr lang="hr-HR" altLang="ko-KR" sz="3200" b="1" dirty="0">
                <a:solidFill>
                  <a:schemeClr val="bg1"/>
                </a:solidFill>
                <a:cs typeface="Arial" pitchFamily="34" charset="0"/>
              </a:rPr>
              <a:t>.</a:t>
            </a:r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hr-HR" altLang="ko-KR" sz="3200" b="1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3200" b="1" dirty="0" err="1">
                <a:solidFill>
                  <a:schemeClr val="bg1"/>
                </a:solidFill>
                <a:cs typeface="Arial" pitchFamily="34" charset="0"/>
              </a:rPr>
              <a:t>Industri</a:t>
            </a:r>
            <a:r>
              <a:rPr lang="hr-HR" altLang="ko-KR" sz="3200" b="1" dirty="0" err="1">
                <a:solidFill>
                  <a:schemeClr val="bg1"/>
                </a:solidFill>
                <a:cs typeface="Arial" pitchFamily="34" charset="0"/>
              </a:rPr>
              <a:t>jska</a:t>
            </a:r>
            <a:endParaRPr lang="hr-HR" altLang="ko-KR" sz="3200" b="1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3200" b="1" dirty="0" err="1">
                <a:solidFill>
                  <a:schemeClr val="bg1"/>
                </a:solidFill>
                <a:cs typeface="Arial" pitchFamily="34" charset="0"/>
              </a:rPr>
              <a:t>Revolu</a:t>
            </a:r>
            <a:r>
              <a:rPr lang="hr-HR" altLang="ko-KR" sz="3200" b="1" dirty="0" err="1">
                <a:solidFill>
                  <a:schemeClr val="bg1"/>
                </a:solidFill>
                <a:cs typeface="Arial" pitchFamily="34" charset="0"/>
              </a:rPr>
              <a:t>cija</a:t>
            </a:r>
            <a:endParaRPr lang="en-US" altLang="ko-KR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42B362-5267-4E8E-9DC9-5E7BCDBA4944}"/>
              </a:ext>
            </a:extLst>
          </p:cNvPr>
          <p:cNvSpPr/>
          <p:nvPr/>
        </p:nvSpPr>
        <p:spPr>
          <a:xfrm rot="2914269" flipH="1">
            <a:off x="8463898" y="834226"/>
            <a:ext cx="2091480" cy="965298"/>
          </a:xfrm>
          <a:custGeom>
            <a:avLst/>
            <a:gdLst>
              <a:gd name="connsiteX0" fmla="*/ 7144 w 371475"/>
              <a:gd name="connsiteY0" fmla="*/ 145256 h 171450"/>
              <a:gd name="connsiteX1" fmla="*/ 90011 w 371475"/>
              <a:gd name="connsiteY1" fmla="*/ 32861 h 171450"/>
              <a:gd name="connsiteX2" fmla="*/ 250984 w 371475"/>
              <a:gd name="connsiteY2" fmla="*/ 7144 h 171450"/>
              <a:gd name="connsiteX3" fmla="*/ 361474 w 371475"/>
              <a:gd name="connsiteY3" fmla="*/ 103346 h 171450"/>
              <a:gd name="connsiteX4" fmla="*/ 367189 w 371475"/>
              <a:gd name="connsiteY4" fmla="*/ 139541 h 171450"/>
              <a:gd name="connsiteX5" fmla="*/ 343376 w 371475"/>
              <a:gd name="connsiteY5" fmla="*/ 143351 h 171450"/>
              <a:gd name="connsiteX6" fmla="*/ 234791 w 371475"/>
              <a:gd name="connsiteY6" fmla="*/ 58579 h 171450"/>
              <a:gd name="connsiteX7" fmla="*/ 117634 w 371475"/>
              <a:gd name="connsiteY7" fmla="*/ 76676 h 171450"/>
              <a:gd name="connsiteX8" fmla="*/ 58579 w 371475"/>
              <a:gd name="connsiteY8" fmla="*/ 167164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475" h="171450">
                <a:moveTo>
                  <a:pt x="7144" y="145256"/>
                </a:moveTo>
                <a:lnTo>
                  <a:pt x="90011" y="32861"/>
                </a:lnTo>
                <a:lnTo>
                  <a:pt x="250984" y="7144"/>
                </a:lnTo>
                <a:lnTo>
                  <a:pt x="361474" y="103346"/>
                </a:lnTo>
                <a:lnTo>
                  <a:pt x="367189" y="139541"/>
                </a:lnTo>
                <a:lnTo>
                  <a:pt x="343376" y="143351"/>
                </a:lnTo>
                <a:lnTo>
                  <a:pt x="234791" y="58579"/>
                </a:lnTo>
                <a:lnTo>
                  <a:pt x="117634" y="76676"/>
                </a:lnTo>
                <a:lnTo>
                  <a:pt x="58579" y="1671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37BFAD2-9B23-49E5-9442-6B5F0426A5D3}"/>
              </a:ext>
            </a:extLst>
          </p:cNvPr>
          <p:cNvSpPr/>
          <p:nvPr/>
        </p:nvSpPr>
        <p:spPr>
          <a:xfrm rot="18276566" flipH="1">
            <a:off x="8142719" y="2786320"/>
            <a:ext cx="2037854" cy="1126178"/>
          </a:xfrm>
          <a:custGeom>
            <a:avLst/>
            <a:gdLst>
              <a:gd name="connsiteX0" fmla="*/ 7144 w 361950"/>
              <a:gd name="connsiteY0" fmla="*/ 114776 h 200025"/>
              <a:gd name="connsiteX1" fmla="*/ 120491 w 361950"/>
              <a:gd name="connsiteY1" fmla="*/ 194786 h 200025"/>
              <a:gd name="connsiteX2" fmla="*/ 281464 w 361950"/>
              <a:gd name="connsiteY2" fmla="*/ 169069 h 200025"/>
              <a:gd name="connsiteX3" fmla="*/ 355759 w 361950"/>
              <a:gd name="connsiteY3" fmla="*/ 43339 h 200025"/>
              <a:gd name="connsiteX4" fmla="*/ 350044 w 361950"/>
              <a:gd name="connsiteY4" fmla="*/ 7144 h 200025"/>
              <a:gd name="connsiteX5" fmla="*/ 327184 w 361950"/>
              <a:gd name="connsiteY5" fmla="*/ 10954 h 200025"/>
              <a:gd name="connsiteX6" fmla="*/ 250031 w 361950"/>
              <a:gd name="connsiteY6" fmla="*/ 125254 h 200025"/>
              <a:gd name="connsiteX7" fmla="*/ 132874 w 361950"/>
              <a:gd name="connsiteY7" fmla="*/ 144304 h 200025"/>
              <a:gd name="connsiteX8" fmla="*/ 48101 w 361950"/>
              <a:gd name="connsiteY8" fmla="*/ 77629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950" h="200025">
                <a:moveTo>
                  <a:pt x="7144" y="114776"/>
                </a:moveTo>
                <a:lnTo>
                  <a:pt x="120491" y="194786"/>
                </a:lnTo>
                <a:lnTo>
                  <a:pt x="281464" y="169069"/>
                </a:lnTo>
                <a:lnTo>
                  <a:pt x="355759" y="43339"/>
                </a:lnTo>
                <a:lnTo>
                  <a:pt x="350044" y="7144"/>
                </a:lnTo>
                <a:lnTo>
                  <a:pt x="327184" y="10954"/>
                </a:lnTo>
                <a:lnTo>
                  <a:pt x="250031" y="125254"/>
                </a:lnTo>
                <a:lnTo>
                  <a:pt x="132874" y="144304"/>
                </a:lnTo>
                <a:lnTo>
                  <a:pt x="48101" y="7762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35F2C2-69E3-47FE-9C7F-D0A371094E5D}"/>
              </a:ext>
            </a:extLst>
          </p:cNvPr>
          <p:cNvGrpSpPr/>
          <p:nvPr/>
        </p:nvGrpSpPr>
        <p:grpSpPr>
          <a:xfrm>
            <a:off x="9017269" y="2071876"/>
            <a:ext cx="3062742" cy="4604897"/>
            <a:chOff x="8071338" y="1797556"/>
            <a:chExt cx="3062742" cy="460489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81F10C5-CBFA-446B-8950-5626666D2980}"/>
                </a:ext>
              </a:extLst>
            </p:cNvPr>
            <p:cNvSpPr/>
            <p:nvPr/>
          </p:nvSpPr>
          <p:spPr>
            <a:xfrm flipH="1">
              <a:off x="8563708" y="2003884"/>
              <a:ext cx="2440002" cy="1449856"/>
            </a:xfrm>
            <a:custGeom>
              <a:avLst/>
              <a:gdLst>
                <a:gd name="connsiteX0" fmla="*/ 558641 w 657225"/>
                <a:gd name="connsiteY0" fmla="*/ 7144 h 390525"/>
                <a:gd name="connsiteX1" fmla="*/ 7144 w 657225"/>
                <a:gd name="connsiteY1" fmla="*/ 382429 h 390525"/>
                <a:gd name="connsiteX2" fmla="*/ 220504 w 657225"/>
                <a:gd name="connsiteY2" fmla="*/ 390049 h 390525"/>
                <a:gd name="connsiteX3" fmla="*/ 651986 w 657225"/>
                <a:gd name="connsiteY3" fmla="*/ 10048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5" h="390525">
                  <a:moveTo>
                    <a:pt x="558641" y="7144"/>
                  </a:moveTo>
                  <a:lnTo>
                    <a:pt x="7144" y="382429"/>
                  </a:lnTo>
                  <a:lnTo>
                    <a:pt x="220504" y="390049"/>
                  </a:lnTo>
                  <a:lnTo>
                    <a:pt x="651986" y="10048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159FDA-FFBF-47D6-BA1F-D7F868E15D2E}"/>
                </a:ext>
              </a:extLst>
            </p:cNvPr>
            <p:cNvSpPr/>
            <p:nvPr/>
          </p:nvSpPr>
          <p:spPr>
            <a:xfrm flipH="1">
              <a:off x="8215716" y="3284575"/>
              <a:ext cx="2918364" cy="1377468"/>
            </a:xfrm>
            <a:custGeom>
              <a:avLst/>
              <a:gdLst>
                <a:gd name="connsiteX0" fmla="*/ 1037597 w 1190625"/>
                <a:gd name="connsiteY0" fmla="*/ 429536 h 561975"/>
                <a:gd name="connsiteX1" fmla="*/ 1146182 w 1190625"/>
                <a:gd name="connsiteY1" fmla="*/ 340953 h 561975"/>
                <a:gd name="connsiteX2" fmla="*/ 1179519 w 1190625"/>
                <a:gd name="connsiteY2" fmla="*/ 350478 h 561975"/>
                <a:gd name="connsiteX3" fmla="*/ 1187139 w 1190625"/>
                <a:gd name="connsiteY3" fmla="*/ 328571 h 561975"/>
                <a:gd name="connsiteX4" fmla="*/ 167012 w 1190625"/>
                <a:gd name="connsiteY4" fmla="*/ 13293 h 561975"/>
                <a:gd name="connsiteX5" fmla="*/ 13659 w 1190625"/>
                <a:gd name="connsiteY5" fmla="*/ 90446 h 561975"/>
                <a:gd name="connsiteX6" fmla="*/ 90812 w 1190625"/>
                <a:gd name="connsiteY6" fmla="*/ 244751 h 561975"/>
                <a:gd name="connsiteX7" fmla="*/ 1111892 w 1190625"/>
                <a:gd name="connsiteY7" fmla="*/ 560028 h 561975"/>
                <a:gd name="connsiteX8" fmla="*/ 1119512 w 1190625"/>
                <a:gd name="connsiteY8" fmla="*/ 537168 h 561975"/>
                <a:gd name="connsiteX9" fmla="*/ 1037597 w 1190625"/>
                <a:gd name="connsiteY9" fmla="*/ 429536 h 561975"/>
                <a:gd name="connsiteX10" fmla="*/ 153677 w 1190625"/>
                <a:gd name="connsiteY10" fmla="*/ 163788 h 561975"/>
                <a:gd name="connsiteX11" fmla="*/ 96527 w 1190625"/>
                <a:gd name="connsiteY11" fmla="*/ 93303 h 561975"/>
                <a:gd name="connsiteX12" fmla="*/ 153677 w 1190625"/>
                <a:gd name="connsiteY12" fmla="*/ 163788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0625" h="561975">
                  <a:moveTo>
                    <a:pt x="1037597" y="429536"/>
                  </a:moveTo>
                  <a:cubicBezTo>
                    <a:pt x="1043312" y="375243"/>
                    <a:pt x="1091889" y="335238"/>
                    <a:pt x="1146182" y="340953"/>
                  </a:cubicBezTo>
                  <a:cubicBezTo>
                    <a:pt x="1158564" y="341906"/>
                    <a:pt x="1169994" y="345716"/>
                    <a:pt x="1179519" y="350478"/>
                  </a:cubicBezTo>
                  <a:lnTo>
                    <a:pt x="1187139" y="328571"/>
                  </a:lnTo>
                  <a:lnTo>
                    <a:pt x="167012" y="13293"/>
                  </a:lnTo>
                  <a:cubicBezTo>
                    <a:pt x="103194" y="-7662"/>
                    <a:pt x="34614" y="26628"/>
                    <a:pt x="13659" y="90446"/>
                  </a:cubicBezTo>
                  <a:cubicBezTo>
                    <a:pt x="-8248" y="155216"/>
                    <a:pt x="26994" y="223796"/>
                    <a:pt x="90812" y="244751"/>
                  </a:cubicBezTo>
                  <a:lnTo>
                    <a:pt x="1111892" y="560028"/>
                  </a:lnTo>
                  <a:lnTo>
                    <a:pt x="1119512" y="537168"/>
                  </a:lnTo>
                  <a:cubicBezTo>
                    <a:pt x="1068077" y="527643"/>
                    <a:pt x="1032834" y="481923"/>
                    <a:pt x="1037597" y="429536"/>
                  </a:cubicBezTo>
                  <a:close/>
                  <a:moveTo>
                    <a:pt x="153677" y="163788"/>
                  </a:moveTo>
                  <a:cubicBezTo>
                    <a:pt x="103194" y="194268"/>
                    <a:pt x="56522" y="136166"/>
                    <a:pt x="96527" y="93303"/>
                  </a:cubicBezTo>
                  <a:cubicBezTo>
                    <a:pt x="147009" y="62823"/>
                    <a:pt x="194634" y="120926"/>
                    <a:pt x="153677" y="16378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A1A5A1C-5F9B-46B4-B933-3A5636C6A581}"/>
                </a:ext>
              </a:extLst>
            </p:cNvPr>
            <p:cNvSpPr/>
            <p:nvPr/>
          </p:nvSpPr>
          <p:spPr>
            <a:xfrm flipH="1">
              <a:off x="8363825" y="1797556"/>
              <a:ext cx="726668" cy="726668"/>
            </a:xfrm>
            <a:custGeom>
              <a:avLst/>
              <a:gdLst>
                <a:gd name="connsiteX0" fmla="*/ 102790 w 238125"/>
                <a:gd name="connsiteY0" fmla="*/ 8493 h 238125"/>
                <a:gd name="connsiteX1" fmla="*/ 8493 w 238125"/>
                <a:gd name="connsiteY1" fmla="*/ 138985 h 238125"/>
                <a:gd name="connsiteX2" fmla="*/ 138985 w 238125"/>
                <a:gd name="connsiteY2" fmla="*/ 233283 h 238125"/>
                <a:gd name="connsiteX3" fmla="*/ 233283 w 238125"/>
                <a:gd name="connsiteY3" fmla="*/ 102790 h 238125"/>
                <a:gd name="connsiteX4" fmla="*/ 102790 w 238125"/>
                <a:gd name="connsiteY4" fmla="*/ 8493 h 238125"/>
                <a:gd name="connsiteX5" fmla="*/ 128508 w 238125"/>
                <a:gd name="connsiteY5" fmla="*/ 164703 h 238125"/>
                <a:gd name="connsiteX6" fmla="*/ 78025 w 238125"/>
                <a:gd name="connsiteY6" fmla="*/ 128508 h 238125"/>
                <a:gd name="connsiteX7" fmla="*/ 114220 w 238125"/>
                <a:gd name="connsiteY7" fmla="*/ 78025 h 238125"/>
                <a:gd name="connsiteX8" fmla="*/ 164703 w 238125"/>
                <a:gd name="connsiteY8" fmla="*/ 114220 h 238125"/>
                <a:gd name="connsiteX9" fmla="*/ 128508 w 238125"/>
                <a:gd name="connsiteY9" fmla="*/ 16470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238125">
                  <a:moveTo>
                    <a:pt x="102790" y="8493"/>
                  </a:moveTo>
                  <a:cubicBezTo>
                    <a:pt x="40878" y="18018"/>
                    <a:pt x="-1032" y="77073"/>
                    <a:pt x="8493" y="138985"/>
                  </a:cubicBezTo>
                  <a:cubicBezTo>
                    <a:pt x="18018" y="200898"/>
                    <a:pt x="77073" y="242808"/>
                    <a:pt x="138985" y="233283"/>
                  </a:cubicBezTo>
                  <a:cubicBezTo>
                    <a:pt x="200898" y="223758"/>
                    <a:pt x="242808" y="164703"/>
                    <a:pt x="233283" y="102790"/>
                  </a:cubicBezTo>
                  <a:cubicBezTo>
                    <a:pt x="222805" y="40878"/>
                    <a:pt x="164703" y="-1032"/>
                    <a:pt x="102790" y="8493"/>
                  </a:cubicBezTo>
                  <a:close/>
                  <a:moveTo>
                    <a:pt x="128508" y="164703"/>
                  </a:moveTo>
                  <a:cubicBezTo>
                    <a:pt x="104695" y="168513"/>
                    <a:pt x="81835" y="152320"/>
                    <a:pt x="78025" y="128508"/>
                  </a:cubicBezTo>
                  <a:cubicBezTo>
                    <a:pt x="74215" y="104695"/>
                    <a:pt x="90408" y="81835"/>
                    <a:pt x="114220" y="78025"/>
                  </a:cubicBezTo>
                  <a:cubicBezTo>
                    <a:pt x="138033" y="74215"/>
                    <a:pt x="160893" y="90408"/>
                    <a:pt x="164703" y="114220"/>
                  </a:cubicBezTo>
                  <a:cubicBezTo>
                    <a:pt x="169465" y="138033"/>
                    <a:pt x="152320" y="160893"/>
                    <a:pt x="128508" y="16470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40FF674-C67C-4EFC-8E86-0877F7FE5B7B}"/>
                </a:ext>
              </a:extLst>
            </p:cNvPr>
            <p:cNvSpPr/>
            <p:nvPr/>
          </p:nvSpPr>
          <p:spPr>
            <a:xfrm flipH="1">
              <a:off x="8071338" y="4014940"/>
              <a:ext cx="1494202" cy="1634284"/>
            </a:xfrm>
            <a:custGeom>
              <a:avLst/>
              <a:gdLst>
                <a:gd name="connsiteX0" fmla="*/ 564356 w 609600"/>
                <a:gd name="connsiteY0" fmla="*/ 35362 h 666750"/>
                <a:gd name="connsiteX1" fmla="*/ 392906 w 609600"/>
                <a:gd name="connsiteY1" fmla="*/ 50602 h 666750"/>
                <a:gd name="connsiteX2" fmla="*/ 7144 w 609600"/>
                <a:gd name="connsiteY2" fmla="*/ 512564 h 666750"/>
                <a:gd name="connsiteX3" fmla="*/ 193834 w 609600"/>
                <a:gd name="connsiteY3" fmla="*/ 668774 h 666750"/>
                <a:gd name="connsiteX4" fmla="*/ 579596 w 609600"/>
                <a:gd name="connsiteY4" fmla="*/ 206812 h 666750"/>
                <a:gd name="connsiteX5" fmla="*/ 564356 w 609600"/>
                <a:gd name="connsiteY5" fmla="*/ 35362 h 666750"/>
                <a:gd name="connsiteX6" fmla="*/ 497681 w 609600"/>
                <a:gd name="connsiteY6" fmla="*/ 168712 h 666750"/>
                <a:gd name="connsiteX7" fmla="*/ 450056 w 609600"/>
                <a:gd name="connsiteY7" fmla="*/ 128707 h 666750"/>
                <a:gd name="connsiteX8" fmla="*/ 490061 w 609600"/>
                <a:gd name="connsiteY8" fmla="*/ 81082 h 666750"/>
                <a:gd name="connsiteX9" fmla="*/ 537686 w 609600"/>
                <a:gd name="connsiteY9" fmla="*/ 121087 h 666750"/>
                <a:gd name="connsiteX10" fmla="*/ 497681 w 609600"/>
                <a:gd name="connsiteY10" fmla="*/ 168712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9600" h="666750">
                  <a:moveTo>
                    <a:pt x="564356" y="35362"/>
                  </a:moveTo>
                  <a:cubicBezTo>
                    <a:pt x="512921" y="-7501"/>
                    <a:pt x="436721" y="-833"/>
                    <a:pt x="392906" y="50602"/>
                  </a:cubicBezTo>
                  <a:lnTo>
                    <a:pt x="7144" y="512564"/>
                  </a:lnTo>
                  <a:lnTo>
                    <a:pt x="193834" y="668774"/>
                  </a:lnTo>
                  <a:lnTo>
                    <a:pt x="579596" y="206812"/>
                  </a:lnTo>
                  <a:cubicBezTo>
                    <a:pt x="623411" y="155377"/>
                    <a:pt x="615791" y="78224"/>
                    <a:pt x="564356" y="35362"/>
                  </a:cubicBezTo>
                  <a:close/>
                  <a:moveTo>
                    <a:pt x="497681" y="168712"/>
                  </a:moveTo>
                  <a:cubicBezTo>
                    <a:pt x="473869" y="170617"/>
                    <a:pt x="451961" y="153472"/>
                    <a:pt x="450056" y="128707"/>
                  </a:cubicBezTo>
                  <a:cubicBezTo>
                    <a:pt x="448151" y="104894"/>
                    <a:pt x="465296" y="82987"/>
                    <a:pt x="490061" y="81082"/>
                  </a:cubicBezTo>
                  <a:cubicBezTo>
                    <a:pt x="513874" y="79177"/>
                    <a:pt x="535781" y="96322"/>
                    <a:pt x="537686" y="121087"/>
                  </a:cubicBezTo>
                  <a:cubicBezTo>
                    <a:pt x="539591" y="145852"/>
                    <a:pt x="522446" y="166807"/>
                    <a:pt x="497681" y="16871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475370-FD97-463A-AC6B-5293E5F0C1F6}"/>
                </a:ext>
              </a:extLst>
            </p:cNvPr>
            <p:cNvSpPr/>
            <p:nvPr/>
          </p:nvSpPr>
          <p:spPr>
            <a:xfrm flipH="1">
              <a:off x="8960854" y="5081018"/>
              <a:ext cx="1447508" cy="1167346"/>
            </a:xfrm>
            <a:custGeom>
              <a:avLst/>
              <a:gdLst>
                <a:gd name="connsiteX0" fmla="*/ 558641 w 590550"/>
                <a:gd name="connsiteY0" fmla="*/ 470059 h 476250"/>
                <a:gd name="connsiteX1" fmla="*/ 37624 w 590550"/>
                <a:gd name="connsiteY1" fmla="*/ 470059 h 476250"/>
                <a:gd name="connsiteX2" fmla="*/ 7144 w 590550"/>
                <a:gd name="connsiteY2" fmla="*/ 439579 h 476250"/>
                <a:gd name="connsiteX3" fmla="*/ 7144 w 590550"/>
                <a:gd name="connsiteY3" fmla="*/ 98584 h 476250"/>
                <a:gd name="connsiteX4" fmla="*/ 98584 w 590550"/>
                <a:gd name="connsiteY4" fmla="*/ 7144 h 476250"/>
                <a:gd name="connsiteX5" fmla="*/ 498634 w 590550"/>
                <a:gd name="connsiteY5" fmla="*/ 7144 h 476250"/>
                <a:gd name="connsiteX6" fmla="*/ 590074 w 590550"/>
                <a:gd name="connsiteY6" fmla="*/ 98584 h 476250"/>
                <a:gd name="connsiteX7" fmla="*/ 590074 w 590550"/>
                <a:gd name="connsiteY7" fmla="*/ 440531 h 476250"/>
                <a:gd name="connsiteX8" fmla="*/ 558641 w 590550"/>
                <a:gd name="connsiteY8" fmla="*/ 470059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550" h="476250">
                  <a:moveTo>
                    <a:pt x="558641" y="470059"/>
                  </a:moveTo>
                  <a:lnTo>
                    <a:pt x="37624" y="470059"/>
                  </a:lnTo>
                  <a:cubicBezTo>
                    <a:pt x="20479" y="470059"/>
                    <a:pt x="7144" y="456724"/>
                    <a:pt x="7144" y="439579"/>
                  </a:cubicBezTo>
                  <a:lnTo>
                    <a:pt x="7144" y="98584"/>
                  </a:lnTo>
                  <a:cubicBezTo>
                    <a:pt x="7144" y="48101"/>
                    <a:pt x="48101" y="7144"/>
                    <a:pt x="98584" y="7144"/>
                  </a:cubicBezTo>
                  <a:lnTo>
                    <a:pt x="498634" y="7144"/>
                  </a:lnTo>
                  <a:cubicBezTo>
                    <a:pt x="549116" y="7144"/>
                    <a:pt x="590074" y="48101"/>
                    <a:pt x="590074" y="98584"/>
                  </a:cubicBezTo>
                  <a:lnTo>
                    <a:pt x="590074" y="440531"/>
                  </a:lnTo>
                  <a:cubicBezTo>
                    <a:pt x="589121" y="456724"/>
                    <a:pt x="574834" y="470059"/>
                    <a:pt x="558641" y="470059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BA21EDB-0712-4DF1-9C27-E5547F34ED91}"/>
                </a:ext>
              </a:extLst>
            </p:cNvPr>
            <p:cNvSpPr/>
            <p:nvPr/>
          </p:nvSpPr>
          <p:spPr>
            <a:xfrm flipH="1">
              <a:off x="8762407" y="6075596"/>
              <a:ext cx="1821059" cy="326857"/>
            </a:xfrm>
            <a:custGeom>
              <a:avLst/>
              <a:gdLst>
                <a:gd name="connsiteX0" fmla="*/ 711994 w 742950"/>
                <a:gd name="connsiteY0" fmla="*/ 129064 h 133350"/>
                <a:gd name="connsiteX1" fmla="*/ 37624 w 742950"/>
                <a:gd name="connsiteY1" fmla="*/ 129064 h 133350"/>
                <a:gd name="connsiteX2" fmla="*/ 7144 w 742950"/>
                <a:gd name="connsiteY2" fmla="*/ 98584 h 133350"/>
                <a:gd name="connsiteX3" fmla="*/ 7144 w 742950"/>
                <a:gd name="connsiteY3" fmla="*/ 98584 h 133350"/>
                <a:gd name="connsiteX4" fmla="*/ 98584 w 742950"/>
                <a:gd name="connsiteY4" fmla="*/ 7144 h 133350"/>
                <a:gd name="connsiteX5" fmla="*/ 651986 w 742950"/>
                <a:gd name="connsiteY5" fmla="*/ 7144 h 133350"/>
                <a:gd name="connsiteX6" fmla="*/ 743426 w 742950"/>
                <a:gd name="connsiteY6" fmla="*/ 98584 h 133350"/>
                <a:gd name="connsiteX7" fmla="*/ 743426 w 742950"/>
                <a:gd name="connsiteY7" fmla="*/ 98584 h 133350"/>
                <a:gd name="connsiteX8" fmla="*/ 711994 w 742950"/>
                <a:gd name="connsiteY8" fmla="*/ 12906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2950" h="133350">
                  <a:moveTo>
                    <a:pt x="711994" y="129064"/>
                  </a:moveTo>
                  <a:lnTo>
                    <a:pt x="37624" y="129064"/>
                  </a:lnTo>
                  <a:cubicBezTo>
                    <a:pt x="20479" y="129064"/>
                    <a:pt x="7144" y="115729"/>
                    <a:pt x="7144" y="98584"/>
                  </a:cubicBezTo>
                  <a:lnTo>
                    <a:pt x="7144" y="98584"/>
                  </a:lnTo>
                  <a:cubicBezTo>
                    <a:pt x="7144" y="48101"/>
                    <a:pt x="48101" y="7144"/>
                    <a:pt x="98584" y="7144"/>
                  </a:cubicBezTo>
                  <a:lnTo>
                    <a:pt x="651986" y="7144"/>
                  </a:lnTo>
                  <a:cubicBezTo>
                    <a:pt x="702469" y="7144"/>
                    <a:pt x="743426" y="48101"/>
                    <a:pt x="743426" y="98584"/>
                  </a:cubicBezTo>
                  <a:lnTo>
                    <a:pt x="743426" y="98584"/>
                  </a:lnTo>
                  <a:cubicBezTo>
                    <a:pt x="742474" y="115729"/>
                    <a:pt x="729139" y="129064"/>
                    <a:pt x="711994" y="12906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23665E-B66C-4CD8-B38F-B4AD57E4F764}"/>
                </a:ext>
              </a:extLst>
            </p:cNvPr>
            <p:cNvSpPr/>
            <p:nvPr/>
          </p:nvSpPr>
          <p:spPr>
            <a:xfrm flipH="1">
              <a:off x="9084594" y="5209427"/>
              <a:ext cx="233469" cy="233469"/>
            </a:xfrm>
            <a:custGeom>
              <a:avLst/>
              <a:gdLst>
                <a:gd name="connsiteX0" fmla="*/ 94774 w 95250"/>
                <a:gd name="connsiteY0" fmla="*/ 50959 h 95250"/>
                <a:gd name="connsiteX1" fmla="*/ 50959 w 95250"/>
                <a:gd name="connsiteY1" fmla="*/ 94774 h 95250"/>
                <a:gd name="connsiteX2" fmla="*/ 7144 w 95250"/>
                <a:gd name="connsiteY2" fmla="*/ 50959 h 95250"/>
                <a:gd name="connsiteX3" fmla="*/ 50959 w 95250"/>
                <a:gd name="connsiteY3" fmla="*/ 7144 h 95250"/>
                <a:gd name="connsiteX4" fmla="*/ 94774 w 95250"/>
                <a:gd name="connsiteY4" fmla="*/ 5095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4774" y="50959"/>
                  </a:moveTo>
                  <a:cubicBezTo>
                    <a:pt x="94774" y="74771"/>
                    <a:pt x="74771" y="94774"/>
                    <a:pt x="50959" y="94774"/>
                  </a:cubicBezTo>
                  <a:cubicBezTo>
                    <a:pt x="27146" y="94774"/>
                    <a:pt x="7144" y="74771"/>
                    <a:pt x="7144" y="50959"/>
                  </a:cubicBezTo>
                  <a:cubicBezTo>
                    <a:pt x="7144" y="27146"/>
                    <a:pt x="27146" y="7144"/>
                    <a:pt x="50959" y="7144"/>
                  </a:cubicBezTo>
                  <a:cubicBezTo>
                    <a:pt x="74771" y="7144"/>
                    <a:pt x="94774" y="27146"/>
                    <a:pt x="94774" y="5095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1B2C291-F240-4FB2-B677-B42BA4BB1FBF}"/>
              </a:ext>
            </a:extLst>
          </p:cNvPr>
          <p:cNvSpPr txBox="1"/>
          <p:nvPr/>
        </p:nvSpPr>
        <p:spPr>
          <a:xfrm>
            <a:off x="561391" y="3890792"/>
            <a:ext cx="81482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„Do sad neviđeni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istovremeni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napretci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u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umjetnoj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inteligenciji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(UI),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robotici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internetu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stvari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autonomnim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vozilima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3D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tiskanju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nanotehnologiji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biotehnologiji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znanosti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o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materijalima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pohrani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energije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kvantnom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računarstvu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drugim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 područjima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ponovno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definiraju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industrije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zamagljuju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tradicionalne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granice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stvaraju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nove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prilike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. Mi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smo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to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nazvali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Četvrtom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ndustrijskom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r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evolucijom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ona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temeljno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mijenja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način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na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koji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živimo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radimo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odnosimo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 jedni prema drugima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.</a:t>
            </a:r>
          </a:p>
          <a:p>
            <a:endParaRPr lang="en-US" altLang="ko-KR" sz="14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Ove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tehnologije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poremetile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gotovo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svaku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industriju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u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svakoj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zemlji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.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Širina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dubina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promjena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 uvjetuje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transformaciju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cijelih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sustava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proizvodnje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upravljanja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vlasti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.</a:t>
            </a:r>
          </a:p>
          <a:p>
            <a:endParaRPr lang="en-US" altLang="ko-KR" sz="14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Radi se o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fuzij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tehnologija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koj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briš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granice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između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fizičkog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digitalnog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biološkog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područja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zajedno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čineći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kibernetičko-fizičk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sustav</a:t>
            </a:r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e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.</a:t>
            </a:r>
          </a:p>
          <a:p>
            <a:r>
              <a:rPr lang="hr-HR" altLang="ko-KR" sz="1400" dirty="0">
                <a:solidFill>
                  <a:schemeClr val="bg1"/>
                </a:solidFill>
                <a:cs typeface="Arial" pitchFamily="34" charset="0"/>
              </a:rPr>
              <a:t>					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Profesor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 Klaus Schwab, WEF, 2016"</a:t>
            </a:r>
          </a:p>
        </p:txBody>
      </p:sp>
      <p:sp>
        <p:nvSpPr>
          <p:cNvPr id="26" name="Pravokutnik 25"/>
          <p:cNvSpPr/>
          <p:nvPr/>
        </p:nvSpPr>
        <p:spPr>
          <a:xfrm>
            <a:off x="4713415" y="5368120"/>
            <a:ext cx="6666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GpfywvQjhykyPfmhfpVkvhljAGaramondPro-Regular"/>
              </a:rPr>
              <a:t>.</a:t>
            </a:r>
            <a:endParaRPr lang="en-US" dirty="0"/>
          </a:p>
        </p:txBody>
      </p:sp>
      <p:pic>
        <p:nvPicPr>
          <p:cNvPr id="2050" name="Picture 2" descr="Slikovni rezultat za industrial revolu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1534" y="7948632"/>
            <a:ext cx="12106564" cy="587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likovni rezultat za industrial revoluti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502" y="970938"/>
            <a:ext cx="5636937" cy="273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05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7198661" y="978841"/>
            <a:ext cx="4075512" cy="4900317"/>
            <a:chOff x="1174375" y="2336857"/>
            <a:chExt cx="1410352" cy="1695780"/>
          </a:xfrm>
        </p:grpSpPr>
        <p:sp>
          <p:nvSpPr>
            <p:cNvPr id="4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6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212BC73-D10B-4ABF-97ED-39822C5F1E89}"/>
              </a:ext>
            </a:extLst>
          </p:cNvPr>
          <p:cNvSpPr/>
          <p:nvPr/>
        </p:nvSpPr>
        <p:spPr>
          <a:xfrm>
            <a:off x="683702" y="661576"/>
            <a:ext cx="54122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sz="5400" dirty="0">
                <a:solidFill>
                  <a:schemeClr val="accent4"/>
                </a:solidFill>
              </a:rPr>
              <a:t>ARTIFICIAL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32A131-0733-43E0-B30F-86C1DCAA063B}"/>
              </a:ext>
            </a:extLst>
          </p:cNvPr>
          <p:cNvSpPr/>
          <p:nvPr/>
        </p:nvSpPr>
        <p:spPr>
          <a:xfrm>
            <a:off x="683702" y="1534158"/>
            <a:ext cx="54123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sz="5400" dirty="0"/>
              <a:t>INTELLIGENCE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962375-4251-483A-8505-849A0197F623}"/>
              </a:ext>
            </a:extLst>
          </p:cNvPr>
          <p:cNvSpPr txBox="1"/>
          <p:nvPr/>
        </p:nvSpPr>
        <p:spPr>
          <a:xfrm>
            <a:off x="683702" y="2512024"/>
            <a:ext cx="64847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Umjetna inteligencija (UI), često skraćeno kao AI, predstavlja granu računalne znanosti koja se bavi razvojem sustava i tehnologija koji omogućuju računalima da izvršavaju zadatke koji zahtijevaju oblik </a:t>
            </a:r>
            <a:r>
              <a:rPr lang="hr-HR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razumijevanja, zaključivanja, učenja te donošenja odluka</a:t>
            </a:r>
            <a:r>
              <a:rPr lang="hr-HR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što bi inače bilo tipično za ljudski um. </a:t>
            </a:r>
          </a:p>
          <a:p>
            <a:endParaRPr lang="hr-HR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hr-HR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Osnovni cilj umjetne inteligencije je stvaranje računalnih sustava koji mogu simulirati ljudsku inteligenciju i obavljati zadatke kao što su </a:t>
            </a:r>
            <a:r>
              <a:rPr lang="hr-HR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prepoznavanje slika, obrada prirodnog jezika, planiranje, učenje iz iskustva te rješavanje problema</a:t>
            </a:r>
            <a:r>
              <a:rPr lang="hr-HR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</a:p>
          <a:p>
            <a:endParaRPr lang="hr-HR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hr-HR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Umjetna inteligencija koristi različite tehniku i alate, uključujući </a:t>
            </a:r>
            <a:r>
              <a:rPr lang="hr-HR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strojno učenje, duboko učenje, algoritme za pretraživanje, neuronske mreže </a:t>
            </a:r>
            <a:r>
              <a:rPr lang="hr-HR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mnoge druge tehnologije kako bi postigla svoje ciljeve.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92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4" y="735811"/>
            <a:ext cx="12063767" cy="441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4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teksta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769" y="485621"/>
            <a:ext cx="9248463" cy="503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73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teksta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3" y="476439"/>
            <a:ext cx="12128777" cy="5756526"/>
          </a:xfrm>
          <a:prstGeom prst="rect">
            <a:avLst/>
          </a:prstGeom>
        </p:spPr>
      </p:pic>
      <p:sp>
        <p:nvSpPr>
          <p:cNvPr id="4" name="TekstniOkvir 3"/>
          <p:cNvSpPr txBox="1"/>
          <p:nvPr/>
        </p:nvSpPr>
        <p:spPr>
          <a:xfrm>
            <a:off x="9648605" y="6333520"/>
            <a:ext cx="247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Cambridge </a:t>
            </a:r>
            <a:r>
              <a:rPr lang="en-US" b="1" dirty="0" err="1">
                <a:solidFill>
                  <a:schemeClr val="bg1"/>
                </a:solidFill>
              </a:rPr>
              <a:t>Analytica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595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596FEA10-001B-4B13-B3F8-58340E67E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040" y="0"/>
            <a:ext cx="2909971" cy="6304937"/>
          </a:xfrm>
          <a:prstGeom prst="rect">
            <a:avLst/>
          </a:prstGeom>
        </p:spPr>
      </p:pic>
      <p:pic>
        <p:nvPicPr>
          <p:cNvPr id="10" name="Picture 2" descr="EVA AI Chat &amp; Clever Chatbot on the App Store">
            <a:extLst>
              <a:ext uri="{FF2B5EF4-FFF2-40B4-BE49-F238E27FC236}">
                <a16:creationId xmlns:a16="http://schemas.microsoft.com/office/drawing/2014/main" id="{A76809BD-321F-47B7-88B3-07C2409BA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3"/>
          <a:stretch/>
        </p:blipFill>
        <p:spPr bwMode="auto">
          <a:xfrm rot="20962600">
            <a:off x="904568" y="1120878"/>
            <a:ext cx="2333227" cy="354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52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teksta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61" y="18755"/>
            <a:ext cx="10320454" cy="685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57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teksta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50" y="28578"/>
            <a:ext cx="11156795" cy="63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5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File:Salesforce.com logo.svg - Wikipedia">
            <a:extLst>
              <a:ext uri="{FF2B5EF4-FFF2-40B4-BE49-F238E27FC236}">
                <a16:creationId xmlns:a16="http://schemas.microsoft.com/office/drawing/2014/main" id="{4E28C46F-26E5-4207-B811-935D3DCD8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83" y="259976"/>
            <a:ext cx="2652526" cy="185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I Cloud: Trusted GPT Artificial Intelligence for Businesses - Salesforce.com  US">
            <a:extLst>
              <a:ext uri="{FF2B5EF4-FFF2-40B4-BE49-F238E27FC236}">
                <a16:creationId xmlns:a16="http://schemas.microsoft.com/office/drawing/2014/main" id="{23FECA2A-775C-4938-ADCB-F5FCDD969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24" y="161365"/>
            <a:ext cx="7133663" cy="47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113AEEB-3197-4288-B8E9-6A831FD97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36" y="3641910"/>
            <a:ext cx="4532488" cy="255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2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6745705" y="2390817"/>
            <a:ext cx="5446295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5400"/>
              </a:lnSpc>
            </a:pPr>
            <a:r>
              <a:rPr lang="hr-HR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Primjena</a:t>
            </a:r>
          </a:p>
          <a:p>
            <a:pPr>
              <a:lnSpc>
                <a:spcPts val="5400"/>
              </a:lnSpc>
            </a:pP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AI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6785881" y="3981404"/>
            <a:ext cx="5446229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r-HR" altLang="ko-KR" sz="1867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Super inteligentna poduzeća i marketing</a:t>
            </a:r>
            <a:endParaRPr lang="en-US" altLang="ko-KR" sz="1867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598775" y="1948451"/>
            <a:ext cx="5086770" cy="3128874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135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teksta 1"/>
          <p:cNvSpPr>
            <a:spLocks noGrp="1"/>
          </p:cNvSpPr>
          <p:nvPr>
            <p:ph type="body" sz="quarter" idx="10"/>
          </p:nvPr>
        </p:nvSpPr>
        <p:spPr>
          <a:xfrm>
            <a:off x="1" y="71878"/>
            <a:ext cx="12192000" cy="792605"/>
          </a:xfrm>
        </p:spPr>
        <p:txBody>
          <a:bodyPr/>
          <a:lstStyle/>
          <a:p>
            <a:r>
              <a:rPr lang="hr-HR" dirty="0"/>
              <a:t>Ususret AI organizaciji poslovanja</a:t>
            </a:r>
            <a:endParaRPr lang="en-US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6" y="1029559"/>
            <a:ext cx="4629631" cy="266707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07" y="1029559"/>
            <a:ext cx="4205791" cy="129547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678" y="2350360"/>
            <a:ext cx="5763323" cy="44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2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06489-5597-43A4-B42F-CCC9FE8B833A}"/>
              </a:ext>
            </a:extLst>
          </p:cNvPr>
          <p:cNvSpPr txBox="1"/>
          <p:nvPr/>
        </p:nvSpPr>
        <p:spPr>
          <a:xfrm>
            <a:off x="3191608" y="331559"/>
            <a:ext cx="5808784" cy="43088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Artificial Intelligence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00" y="0"/>
            <a:ext cx="11177154" cy="688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52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101598" y="21849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j-lt"/>
              </a:rPr>
              <a:t>Artificial intelligence marketing (AI Marketing) is a method of leveraging customer data and AI concepts like machine learning to anticipate your customer’s next move and </a:t>
            </a:r>
            <a:r>
              <a:rPr lang="en-US" b="1" i="1" dirty="0" err="1">
                <a:solidFill>
                  <a:schemeClr val="bg1"/>
                </a:solidFill>
                <a:latin typeface="+mj-lt"/>
              </a:rPr>
              <a:t>iprove</a:t>
            </a:r>
            <a:r>
              <a:rPr lang="en-US" b="1" i="1" dirty="0">
                <a:solidFill>
                  <a:schemeClr val="bg1"/>
                </a:solidFill>
                <a:latin typeface="+mj-lt"/>
              </a:rPr>
              <a:t> the customer journey.</a:t>
            </a:r>
            <a:endParaRPr lang="hr-HR" b="1" i="1" dirty="0">
              <a:solidFill>
                <a:schemeClr val="bg1"/>
              </a:solidFill>
              <a:latin typeface="+mj-lt"/>
            </a:endParaRPr>
          </a:p>
          <a:p>
            <a:endParaRPr lang="hr-HR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Pravokutnik 3"/>
          <p:cNvSpPr/>
          <p:nvPr/>
        </p:nvSpPr>
        <p:spPr>
          <a:xfrm>
            <a:off x="9121080" y="1123937"/>
            <a:ext cx="2903359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j-lt"/>
              </a:rPr>
              <a:t>Personalized Product </a:t>
            </a:r>
            <a:endParaRPr lang="hr-HR" b="1" dirty="0">
              <a:solidFill>
                <a:schemeClr val="bg1"/>
              </a:solidFill>
              <a:latin typeface="+mj-lt"/>
            </a:endParaRPr>
          </a:p>
          <a:p>
            <a:r>
              <a:rPr lang="en-US" b="1" dirty="0">
                <a:solidFill>
                  <a:schemeClr val="bg1"/>
                </a:solidFill>
                <a:latin typeface="+mj-lt"/>
              </a:rPr>
              <a:t>Recommendations</a:t>
            </a:r>
            <a:endParaRPr lang="hr-HR" b="1" dirty="0">
              <a:solidFill>
                <a:schemeClr val="bg1"/>
              </a:solidFill>
              <a:latin typeface="+mj-lt"/>
            </a:endParaRPr>
          </a:p>
          <a:p>
            <a:r>
              <a:rPr lang="en-US" b="1" dirty="0">
                <a:solidFill>
                  <a:schemeClr val="bg1"/>
                </a:solidFill>
                <a:latin typeface="+mj-lt"/>
              </a:rPr>
              <a:t>Ad Optimization</a:t>
            </a:r>
            <a:endParaRPr lang="hr-HR" b="1" dirty="0">
              <a:solidFill>
                <a:schemeClr val="bg1"/>
              </a:solidFill>
              <a:latin typeface="+mj-lt"/>
            </a:endParaRPr>
          </a:p>
          <a:p>
            <a:r>
              <a:rPr lang="en-US" b="1" dirty="0">
                <a:solidFill>
                  <a:schemeClr val="bg1"/>
                </a:solidFill>
                <a:latin typeface="+mj-lt"/>
              </a:rPr>
              <a:t>Send Time Optimization</a:t>
            </a:r>
            <a:endParaRPr lang="hr-HR" b="1" dirty="0">
              <a:solidFill>
                <a:schemeClr val="bg1"/>
              </a:solidFill>
              <a:latin typeface="+mj-lt"/>
            </a:endParaRPr>
          </a:p>
          <a:p>
            <a:r>
              <a:rPr lang="en-US" b="1" dirty="0">
                <a:solidFill>
                  <a:schemeClr val="bg1"/>
                </a:solidFill>
                <a:latin typeface="+mj-lt"/>
              </a:rPr>
              <a:t>Individualized Incentives</a:t>
            </a:r>
            <a:endParaRPr lang="hr-HR" b="1" dirty="0">
              <a:solidFill>
                <a:schemeClr val="bg1"/>
              </a:solidFill>
              <a:latin typeface="+mj-lt"/>
            </a:endParaRPr>
          </a:p>
          <a:p>
            <a:r>
              <a:rPr lang="en-US" b="1" dirty="0">
                <a:solidFill>
                  <a:schemeClr val="bg1"/>
                </a:solidFill>
                <a:latin typeface="+mj-lt"/>
              </a:rPr>
              <a:t>Virtual Assistants</a:t>
            </a:r>
          </a:p>
          <a:p>
            <a:pPr marL="342900" indent="-342900">
              <a:buFontTx/>
              <a:buAutoNum type="arabicPeriod"/>
            </a:pPr>
            <a:endParaRPr lang="hr-HR" b="1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Tx/>
              <a:buAutoNum type="arabicPeriod"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Tx/>
              <a:buAutoNum type="arabicPeriod"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AutoNum type="arabicPeriod"/>
            </a:pPr>
            <a:endParaRPr lang="hr-HR" b="1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AutoNum type="arabicPeriod"/>
            </a:pPr>
            <a:endParaRPr lang="en-US" b="1" i="0" dirty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1029" name="Picture 5" descr="https://media.licdn.com/media/gcrc/dms/image/C5612AQEMf5bF1WHfhQ/article-cover_image-shrink_423_752/0?e=1550102400&amp;v=beta&amp;t=D9LBfrgNedF7jtikb3iWJJ9HAmhQiVnntEkyZLaMPp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817" cy="655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avokutnik 5"/>
          <p:cNvSpPr/>
          <p:nvPr/>
        </p:nvSpPr>
        <p:spPr>
          <a:xfrm>
            <a:off x="4476759" y="157619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Unified customer profiles</a:t>
            </a:r>
          </a:p>
          <a:p>
            <a:r>
              <a:rPr lang="en-US" b="1" dirty="0">
                <a:solidFill>
                  <a:schemeClr val="bg1"/>
                </a:solidFill>
              </a:rPr>
              <a:t>True One-to-One Personalization</a:t>
            </a:r>
          </a:p>
          <a:p>
            <a:r>
              <a:rPr lang="en-US" b="1" dirty="0">
                <a:solidFill>
                  <a:schemeClr val="bg1"/>
                </a:solidFill>
              </a:rPr>
              <a:t>Smart Segmentation</a:t>
            </a:r>
          </a:p>
        </p:txBody>
      </p:sp>
      <p:sp>
        <p:nvSpPr>
          <p:cNvPr id="7" name="Strelica udesno 6"/>
          <p:cNvSpPr/>
          <p:nvPr/>
        </p:nvSpPr>
        <p:spPr>
          <a:xfrm>
            <a:off x="8226995" y="1914769"/>
            <a:ext cx="894085" cy="382954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110" y="3665558"/>
            <a:ext cx="4329890" cy="2506779"/>
          </a:xfrm>
          <a:prstGeom prst="rect">
            <a:avLst/>
          </a:prstGeom>
        </p:spPr>
      </p:pic>
      <p:sp>
        <p:nvSpPr>
          <p:cNvPr id="8" name="TekstniOkvir 7"/>
          <p:cNvSpPr txBox="1"/>
          <p:nvPr/>
        </p:nvSpPr>
        <p:spPr>
          <a:xfrm>
            <a:off x="9352411" y="3180861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Digital </a:t>
            </a:r>
            <a:r>
              <a:rPr lang="hr-HR" dirty="0" err="1">
                <a:solidFill>
                  <a:schemeClr val="bg1"/>
                </a:solidFill>
              </a:rPr>
              <a:t>footprint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74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Budućnost?</a:t>
            </a:r>
            <a:endParaRPr lang="en-US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C8DA546-7637-458F-9AF3-2C3E84329F8E}"/>
              </a:ext>
            </a:extLst>
          </p:cNvPr>
          <p:cNvSpPr txBox="1"/>
          <p:nvPr/>
        </p:nvSpPr>
        <p:spPr>
          <a:xfrm>
            <a:off x="8609138" y="2008528"/>
            <a:ext cx="2715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Inovatori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066C953-8E78-4339-99A6-4604FBCACA2A}"/>
              </a:ext>
            </a:extLst>
          </p:cNvPr>
          <p:cNvSpPr txBox="1"/>
          <p:nvPr/>
        </p:nvSpPr>
        <p:spPr>
          <a:xfrm>
            <a:off x="8609138" y="3389630"/>
            <a:ext cx="2715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Brandovi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C0347D-20FF-4740-A892-8E4532750AF5}"/>
              </a:ext>
            </a:extLst>
          </p:cNvPr>
          <p:cNvSpPr txBox="1"/>
          <p:nvPr/>
        </p:nvSpPr>
        <p:spPr>
          <a:xfrm>
            <a:off x="8609138" y="4770733"/>
            <a:ext cx="2715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Priče, vrijednosti i </a:t>
            </a:r>
            <a:r>
              <a:rPr lang="hr-HR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narativi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6F70C98-BDC8-4A38-B4DE-48ED99962DE3}"/>
              </a:ext>
            </a:extLst>
          </p:cNvPr>
          <p:cNvSpPr txBox="1"/>
          <p:nvPr/>
        </p:nvSpPr>
        <p:spPr>
          <a:xfrm>
            <a:off x="867509" y="2008528"/>
            <a:ext cx="2730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Kreatori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2D45F3F-87FE-4526-B027-79FACDAF1C53}"/>
              </a:ext>
            </a:extLst>
          </p:cNvPr>
          <p:cNvSpPr txBox="1"/>
          <p:nvPr/>
        </p:nvSpPr>
        <p:spPr>
          <a:xfrm>
            <a:off x="867509" y="3389630"/>
            <a:ext cx="2730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Pronalazači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B3C26FD-598C-4DE1-BBED-92661B32B328}"/>
              </a:ext>
            </a:extLst>
          </p:cNvPr>
          <p:cNvSpPr txBox="1"/>
          <p:nvPr/>
        </p:nvSpPr>
        <p:spPr>
          <a:xfrm>
            <a:off x="867509" y="4770733"/>
            <a:ext cx="2730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Izvošači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CDF7A2C-EEA0-4662-98AD-EE45F7ED54F5}"/>
              </a:ext>
            </a:extLst>
          </p:cNvPr>
          <p:cNvSpPr/>
          <p:nvPr/>
        </p:nvSpPr>
        <p:spPr>
          <a:xfrm>
            <a:off x="7680620" y="2026806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4B5F07D-D028-459B-9B1B-A98877943613}"/>
              </a:ext>
            </a:extLst>
          </p:cNvPr>
          <p:cNvSpPr/>
          <p:nvPr/>
        </p:nvSpPr>
        <p:spPr>
          <a:xfrm>
            <a:off x="7680620" y="3417426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D06D285E-B491-4182-BDED-0DA094A78E24}"/>
              </a:ext>
            </a:extLst>
          </p:cNvPr>
          <p:cNvSpPr/>
          <p:nvPr/>
        </p:nvSpPr>
        <p:spPr>
          <a:xfrm>
            <a:off x="7680620" y="4836352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3" name="Oval 102">
            <a:hlinkClick r:id="rId2"/>
            <a:extLst>
              <a:ext uri="{FF2B5EF4-FFF2-40B4-BE49-F238E27FC236}">
                <a16:creationId xmlns:a16="http://schemas.microsoft.com/office/drawing/2014/main" id="{9C5D670B-8B7D-4FB2-BBA7-F568EB53A013}"/>
              </a:ext>
            </a:extLst>
          </p:cNvPr>
          <p:cNvSpPr/>
          <p:nvPr/>
        </p:nvSpPr>
        <p:spPr>
          <a:xfrm>
            <a:off x="3733556" y="2035114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639E2A1-D675-41D2-B395-0DD759AE87E8}"/>
              </a:ext>
            </a:extLst>
          </p:cNvPr>
          <p:cNvSpPr/>
          <p:nvPr/>
        </p:nvSpPr>
        <p:spPr>
          <a:xfrm>
            <a:off x="3733556" y="3403340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EEFF939-6B58-47BF-88B9-ABF1F8F190E8}"/>
              </a:ext>
            </a:extLst>
          </p:cNvPr>
          <p:cNvSpPr/>
          <p:nvPr/>
        </p:nvSpPr>
        <p:spPr>
          <a:xfrm>
            <a:off x="3733556" y="4799868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475A4E7-78C2-4EDF-A569-D0C9A59B52E3}"/>
              </a:ext>
            </a:extLst>
          </p:cNvPr>
          <p:cNvGrpSpPr/>
          <p:nvPr/>
        </p:nvGrpSpPr>
        <p:grpSpPr>
          <a:xfrm>
            <a:off x="5274528" y="2964521"/>
            <a:ext cx="1669479" cy="1669479"/>
            <a:chOff x="3807530" y="2946763"/>
            <a:chExt cx="1512168" cy="1512168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51407A0-7EC7-47B3-BAA7-1B04BFB1ECD1}"/>
                </a:ext>
              </a:extLst>
            </p:cNvPr>
            <p:cNvSpPr/>
            <p:nvPr/>
          </p:nvSpPr>
          <p:spPr>
            <a:xfrm>
              <a:off x="3897540" y="3036773"/>
              <a:ext cx="1332148" cy="1332148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737E430D-3782-44AD-B3D4-E4AEC4D26D0F}"/>
                </a:ext>
              </a:extLst>
            </p:cNvPr>
            <p:cNvSpPr/>
            <p:nvPr/>
          </p:nvSpPr>
          <p:spPr>
            <a:xfrm>
              <a:off x="3807530" y="2946763"/>
              <a:ext cx="1512168" cy="1512168"/>
            </a:xfrm>
            <a:prstGeom prst="ellipse">
              <a:avLst/>
            </a:prstGeom>
            <a:noFill/>
            <a:ln w="158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C4AF8747-ECF0-4502-B583-F2978D7887B4}"/>
              </a:ext>
            </a:extLst>
          </p:cNvPr>
          <p:cNvCxnSpPr>
            <a:cxnSpLocks/>
            <a:stCxn id="103" idx="6"/>
            <a:endCxn id="108" idx="1"/>
          </p:cNvCxnSpPr>
          <p:nvPr/>
        </p:nvCxnSpPr>
        <p:spPr>
          <a:xfrm>
            <a:off x="4511382" y="2424027"/>
            <a:ext cx="1007636" cy="78498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AB16BBE-209D-42A4-B442-E35A6CAFEB93}"/>
              </a:ext>
            </a:extLst>
          </p:cNvPr>
          <p:cNvCxnSpPr>
            <a:cxnSpLocks/>
            <a:stCxn id="104" idx="6"/>
            <a:endCxn id="108" idx="2"/>
          </p:cNvCxnSpPr>
          <p:nvPr/>
        </p:nvCxnSpPr>
        <p:spPr>
          <a:xfrm>
            <a:off x="4511382" y="3792251"/>
            <a:ext cx="763146" cy="700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BA780DBB-7D41-4369-A581-1B1D319CB831}"/>
              </a:ext>
            </a:extLst>
          </p:cNvPr>
          <p:cNvCxnSpPr>
            <a:cxnSpLocks/>
            <a:stCxn id="105" idx="6"/>
            <a:endCxn id="108" idx="3"/>
          </p:cNvCxnSpPr>
          <p:nvPr/>
        </p:nvCxnSpPr>
        <p:spPr>
          <a:xfrm flipV="1">
            <a:off x="4511382" y="4389509"/>
            <a:ext cx="1007636" cy="79927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005623FD-3D86-4389-A21A-313DE4B6F4CB}"/>
              </a:ext>
            </a:extLst>
          </p:cNvPr>
          <p:cNvCxnSpPr>
            <a:cxnSpLocks/>
            <a:stCxn id="102" idx="2"/>
            <a:endCxn id="108" idx="5"/>
          </p:cNvCxnSpPr>
          <p:nvPr/>
        </p:nvCxnSpPr>
        <p:spPr>
          <a:xfrm flipH="1" flipV="1">
            <a:off x="6699518" y="4389510"/>
            <a:ext cx="981102" cy="83575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7FA0363-6792-4877-ABD7-6E155E4046E9}"/>
              </a:ext>
            </a:extLst>
          </p:cNvPr>
          <p:cNvCxnSpPr>
            <a:cxnSpLocks/>
            <a:stCxn id="101" idx="2"/>
            <a:endCxn id="108" idx="6"/>
          </p:cNvCxnSpPr>
          <p:nvPr/>
        </p:nvCxnSpPr>
        <p:spPr>
          <a:xfrm flipH="1" flipV="1">
            <a:off x="6944007" y="3799260"/>
            <a:ext cx="736612" cy="707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B2B003FE-1BCF-489C-925C-FAEF86D90179}"/>
              </a:ext>
            </a:extLst>
          </p:cNvPr>
          <p:cNvCxnSpPr>
            <a:cxnSpLocks/>
            <a:stCxn id="100" idx="2"/>
            <a:endCxn id="108" idx="7"/>
          </p:cNvCxnSpPr>
          <p:nvPr/>
        </p:nvCxnSpPr>
        <p:spPr>
          <a:xfrm flipH="1">
            <a:off x="6699518" y="2415717"/>
            <a:ext cx="981102" cy="79329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F488088D-6AD2-4CFF-84E0-141D83AB67B3}"/>
              </a:ext>
            </a:extLst>
          </p:cNvPr>
          <p:cNvSpPr txBox="1"/>
          <p:nvPr/>
        </p:nvSpPr>
        <p:spPr>
          <a:xfrm>
            <a:off x="5409202" y="3550308"/>
            <a:ext cx="1430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altLang="ko-KR" sz="1400" b="1" dirty="0">
                <a:solidFill>
                  <a:schemeClr val="bg1"/>
                </a:solidFill>
                <a:cs typeface="Calibri" pitchFamily="34" charset="0"/>
              </a:rPr>
              <a:t>EXAMPLES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grpSp>
        <p:nvGrpSpPr>
          <p:cNvPr id="116" name="Group 15">
            <a:extLst>
              <a:ext uri="{FF2B5EF4-FFF2-40B4-BE49-F238E27FC236}">
                <a16:creationId xmlns:a16="http://schemas.microsoft.com/office/drawing/2014/main" id="{11237D0E-FCA9-4863-89BF-39949E0B4EC3}"/>
              </a:ext>
            </a:extLst>
          </p:cNvPr>
          <p:cNvGrpSpPr/>
          <p:nvPr/>
        </p:nvGrpSpPr>
        <p:grpSpPr>
          <a:xfrm>
            <a:off x="4824946" y="5419257"/>
            <a:ext cx="2542108" cy="496753"/>
            <a:chOff x="5328220" y="3089998"/>
            <a:chExt cx="1379637" cy="4967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505D9FC-6123-4B63-BEC9-0DA1C081886E}"/>
                </a:ext>
              </a:extLst>
            </p:cNvPr>
            <p:cNvSpPr txBox="1"/>
            <p:nvPr/>
          </p:nvSpPr>
          <p:spPr>
            <a:xfrm>
              <a:off x="5328220" y="3089998"/>
              <a:ext cx="137963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hr-HR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AI</a:t>
              </a:r>
              <a:endPara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TextBox 117">
              <a:hlinkClick r:id="rId3"/>
              <a:extLst>
                <a:ext uri="{FF2B5EF4-FFF2-40B4-BE49-F238E27FC236}">
                  <a16:creationId xmlns:a16="http://schemas.microsoft.com/office/drawing/2014/main" id="{CB99C59D-38E6-4A33-A9FA-2CFAEDD464BA}"/>
                </a:ext>
              </a:extLst>
            </p:cNvPr>
            <p:cNvSpPr txBox="1"/>
            <p:nvPr/>
          </p:nvSpPr>
          <p:spPr>
            <a:xfrm>
              <a:off x="5334559" y="3417474"/>
              <a:ext cx="1366958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AI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stvara učinkovitiji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AI</a:t>
              </a:r>
            </a:p>
          </p:txBody>
        </p:sp>
      </p:grpSp>
      <p:sp>
        <p:nvSpPr>
          <p:cNvPr id="119" name="Rectangle 30">
            <a:extLst>
              <a:ext uri="{FF2B5EF4-FFF2-40B4-BE49-F238E27FC236}">
                <a16:creationId xmlns:a16="http://schemas.microsoft.com/office/drawing/2014/main" id="{2A47F3C4-CF8D-45BB-9BC0-8F7F3CA10E3E}"/>
              </a:ext>
            </a:extLst>
          </p:cNvPr>
          <p:cNvSpPr/>
          <p:nvPr/>
        </p:nvSpPr>
        <p:spPr>
          <a:xfrm>
            <a:off x="3976436" y="5030640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0" name="Frame 17">
            <a:extLst>
              <a:ext uri="{FF2B5EF4-FFF2-40B4-BE49-F238E27FC236}">
                <a16:creationId xmlns:a16="http://schemas.microsoft.com/office/drawing/2014/main" id="{ADBC3508-69E5-45F6-A48E-9B974B5CEA07}"/>
              </a:ext>
            </a:extLst>
          </p:cNvPr>
          <p:cNvSpPr/>
          <p:nvPr/>
        </p:nvSpPr>
        <p:spPr>
          <a:xfrm>
            <a:off x="3969122" y="2262108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1" name="Rounded Rectangle 25">
            <a:extLst>
              <a:ext uri="{FF2B5EF4-FFF2-40B4-BE49-F238E27FC236}">
                <a16:creationId xmlns:a16="http://schemas.microsoft.com/office/drawing/2014/main" id="{060F5C2A-47F2-4B69-BBE2-4CE32C45493E}"/>
              </a:ext>
            </a:extLst>
          </p:cNvPr>
          <p:cNvSpPr/>
          <p:nvPr/>
        </p:nvSpPr>
        <p:spPr>
          <a:xfrm>
            <a:off x="7876754" y="226117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2" name="Donut 39">
            <a:extLst>
              <a:ext uri="{FF2B5EF4-FFF2-40B4-BE49-F238E27FC236}">
                <a16:creationId xmlns:a16="http://schemas.microsoft.com/office/drawing/2014/main" id="{B4EB1CC5-CD98-4F7E-9D0C-8BC16F0B6BC0}"/>
              </a:ext>
            </a:extLst>
          </p:cNvPr>
          <p:cNvSpPr/>
          <p:nvPr/>
        </p:nvSpPr>
        <p:spPr>
          <a:xfrm>
            <a:off x="7871882" y="3610846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3" name="Trapezoid 22">
            <a:extLst>
              <a:ext uri="{FF2B5EF4-FFF2-40B4-BE49-F238E27FC236}">
                <a16:creationId xmlns:a16="http://schemas.microsoft.com/office/drawing/2014/main" id="{AEC77BBE-1CB3-428C-BAB7-B807B024431F}"/>
              </a:ext>
            </a:extLst>
          </p:cNvPr>
          <p:cNvSpPr>
            <a:spLocks noChangeAspect="1"/>
          </p:cNvSpPr>
          <p:nvPr/>
        </p:nvSpPr>
        <p:spPr>
          <a:xfrm>
            <a:off x="7858008" y="5110888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4" name="Freeform 53">
            <a:extLst>
              <a:ext uri="{FF2B5EF4-FFF2-40B4-BE49-F238E27FC236}">
                <a16:creationId xmlns:a16="http://schemas.microsoft.com/office/drawing/2014/main" id="{FE07BEE4-0B59-4D06-8B24-FE3D83416B69}"/>
              </a:ext>
            </a:extLst>
          </p:cNvPr>
          <p:cNvSpPr/>
          <p:nvPr/>
        </p:nvSpPr>
        <p:spPr>
          <a:xfrm>
            <a:off x="3951765" y="3620114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805" y="3114106"/>
            <a:ext cx="2417645" cy="135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96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4018546" y="2649825"/>
            <a:ext cx="4331369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r-HR" altLang="ko-KR" sz="5867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Hvala</a:t>
            </a:r>
            <a:endParaRPr lang="ko-KR" altLang="en-US" sz="5867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F21A8-A2DC-448E-8003-AFE4C77CBA6F}"/>
              </a:ext>
            </a:extLst>
          </p:cNvPr>
          <p:cNvSpPr txBox="1"/>
          <p:nvPr/>
        </p:nvSpPr>
        <p:spPr>
          <a:xfrm>
            <a:off x="4018498" y="3680288"/>
            <a:ext cx="4331317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r-HR" altLang="ko-KR" sz="1867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Pitanja?</a:t>
            </a:r>
            <a:endParaRPr lang="ko-KR" altLang="en-US" sz="1867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ADDB"/>
      </a:accent1>
      <a:accent2>
        <a:srgbClr val="FEDC04"/>
      </a:accent2>
      <a:accent3>
        <a:srgbClr val="F77660"/>
      </a:accent3>
      <a:accent4>
        <a:srgbClr val="4C93DF"/>
      </a:accent4>
      <a:accent5>
        <a:srgbClr val="555A5C"/>
      </a:accent5>
      <a:accent6>
        <a:srgbClr val="737474"/>
      </a:accent6>
      <a:hlink>
        <a:srgbClr val="D8D8D8"/>
      </a:hlink>
      <a:folHlink>
        <a:srgbClr val="D8D8D8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Artificial Intellig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ADDB"/>
      </a:accent1>
      <a:accent2>
        <a:srgbClr val="FEDC04"/>
      </a:accent2>
      <a:accent3>
        <a:srgbClr val="4C93DF"/>
      </a:accent3>
      <a:accent4>
        <a:srgbClr val="F77660"/>
      </a:accent4>
      <a:accent5>
        <a:srgbClr val="555A5C"/>
      </a:accent5>
      <a:accent6>
        <a:srgbClr val="737474"/>
      </a:accent6>
      <a:hlink>
        <a:srgbClr val="D8D8D8"/>
      </a:hlink>
      <a:folHlink>
        <a:srgbClr val="D8D8D8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Artificial Intellig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ADDB"/>
      </a:accent1>
      <a:accent2>
        <a:srgbClr val="FEDC04"/>
      </a:accent2>
      <a:accent3>
        <a:srgbClr val="F77660"/>
      </a:accent3>
      <a:accent4>
        <a:srgbClr val="4C93DF"/>
      </a:accent4>
      <a:accent5>
        <a:srgbClr val="555A5C"/>
      </a:accent5>
      <a:accent6>
        <a:srgbClr val="737474"/>
      </a:accent6>
      <a:hlink>
        <a:srgbClr val="D8D8D8"/>
      </a:hlink>
      <a:folHlink>
        <a:srgbClr val="D8D8D8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912</Words>
  <Application>Microsoft Office PowerPoint</Application>
  <PresentationFormat>Široki zaslon</PresentationFormat>
  <Paragraphs>98</Paragraphs>
  <Slides>26</Slides>
  <Notes>8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3</vt:i4>
      </vt:variant>
      <vt:variant>
        <vt:lpstr>Naslovi slajdova</vt:lpstr>
      </vt:variant>
      <vt:variant>
        <vt:i4>26</vt:i4>
      </vt:variant>
    </vt:vector>
  </HeadingPairs>
  <TitlesOfParts>
    <vt:vector size="33" baseType="lpstr">
      <vt:lpstr>Arial</vt:lpstr>
      <vt:lpstr>Calibri</vt:lpstr>
      <vt:lpstr>GpfywvQjhykyPfmhfpVkvhljAGaramondPro-Regular</vt:lpstr>
      <vt:lpstr>Wingdings</vt:lpstr>
      <vt:lpstr>Cover and End Slide Master</vt:lpstr>
      <vt:lpstr>Contents Slide Master</vt:lpstr>
      <vt:lpstr>Section Break Slide Master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Prikaz točnosti prosudbe osobine ličnosti uspoređujući računalo i čovjeka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RIPUP doo</cp:lastModifiedBy>
  <cp:revision>154</cp:revision>
  <dcterms:created xsi:type="dcterms:W3CDTF">2018-04-24T17:14:44Z</dcterms:created>
  <dcterms:modified xsi:type="dcterms:W3CDTF">2023-10-18T06:06:32Z</dcterms:modified>
</cp:coreProperties>
</file>