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9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0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1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  <p:sldMasterId id="2147484468" r:id="rId2"/>
    <p:sldMasterId id="2147484131" r:id="rId3"/>
    <p:sldMasterId id="2147484118" r:id="rId4"/>
    <p:sldMasterId id="2147484105" r:id="rId5"/>
    <p:sldMasterId id="2147484091" r:id="rId6"/>
    <p:sldMasterId id="2147484078" r:id="rId7"/>
    <p:sldMasterId id="2147484065" r:id="rId8"/>
    <p:sldMasterId id="2147484052" r:id="rId9"/>
    <p:sldMasterId id="2147484040" r:id="rId10"/>
    <p:sldMasterId id="2147484027" r:id="rId11"/>
    <p:sldMasterId id="2147484014" r:id="rId12"/>
    <p:sldMasterId id="2147484000" r:id="rId13"/>
    <p:sldMasterId id="2147488884" r:id="rId14"/>
  </p:sldMasterIdLst>
  <p:notesMasterIdLst>
    <p:notesMasterId r:id="rId66"/>
  </p:notesMasterIdLst>
  <p:handoutMasterIdLst>
    <p:handoutMasterId r:id="rId67"/>
  </p:handoutMasterIdLst>
  <p:sldIdLst>
    <p:sldId id="378" r:id="rId15"/>
    <p:sldId id="678" r:id="rId16"/>
    <p:sldId id="1960" r:id="rId17"/>
    <p:sldId id="607" r:id="rId18"/>
    <p:sldId id="1829" r:id="rId19"/>
    <p:sldId id="1848" r:id="rId20"/>
    <p:sldId id="1849" r:id="rId21"/>
    <p:sldId id="1938" r:id="rId22"/>
    <p:sldId id="1841" r:id="rId23"/>
    <p:sldId id="1963" r:id="rId24"/>
    <p:sldId id="1965" r:id="rId25"/>
    <p:sldId id="1999" r:id="rId26"/>
    <p:sldId id="2003" r:id="rId27"/>
    <p:sldId id="1967" r:id="rId28"/>
    <p:sldId id="1968" r:id="rId29"/>
    <p:sldId id="2001" r:id="rId30"/>
    <p:sldId id="2002" r:id="rId31"/>
    <p:sldId id="2004" r:id="rId32"/>
    <p:sldId id="2005" r:id="rId33"/>
    <p:sldId id="2006" r:id="rId34"/>
    <p:sldId id="2014" r:id="rId35"/>
    <p:sldId id="2007" r:id="rId36"/>
    <p:sldId id="1969" r:id="rId37"/>
    <p:sldId id="2008" r:id="rId38"/>
    <p:sldId id="2009" r:id="rId39"/>
    <p:sldId id="1970" r:id="rId40"/>
    <p:sldId id="1971" r:id="rId41"/>
    <p:sldId id="2011" r:id="rId42"/>
    <p:sldId id="2012" r:id="rId43"/>
    <p:sldId id="2013" r:id="rId44"/>
    <p:sldId id="2015" r:id="rId45"/>
    <p:sldId id="2016" r:id="rId46"/>
    <p:sldId id="2017" r:id="rId47"/>
    <p:sldId id="1973" r:id="rId48"/>
    <p:sldId id="2019" r:id="rId49"/>
    <p:sldId id="2021" r:id="rId50"/>
    <p:sldId id="2024" r:id="rId51"/>
    <p:sldId id="2022" r:id="rId52"/>
    <p:sldId id="2018" r:id="rId53"/>
    <p:sldId id="2020" r:id="rId54"/>
    <p:sldId id="1980" r:id="rId55"/>
    <p:sldId id="2026" r:id="rId56"/>
    <p:sldId id="2025" r:id="rId57"/>
    <p:sldId id="1988" r:id="rId58"/>
    <p:sldId id="1997" r:id="rId59"/>
    <p:sldId id="1998" r:id="rId60"/>
    <p:sldId id="1995" r:id="rId61"/>
    <p:sldId id="2027" r:id="rId62"/>
    <p:sldId id="2028" r:id="rId63"/>
    <p:sldId id="1834" r:id="rId64"/>
    <p:sldId id="1820" r:id="rId65"/>
  </p:sldIdLst>
  <p:sldSz cx="9144000" cy="6858000" type="screen4x3"/>
  <p:notesSz cx="6865938" cy="9998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9" userDrawn="1">
          <p15:clr>
            <a:srgbClr val="A4A3A4"/>
          </p15:clr>
        </p15:guide>
        <p15:guide id="2" pos="216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371BA"/>
    <a:srgbClr val="F15A29"/>
    <a:srgbClr val="9F1F63"/>
    <a:srgbClr val="1B75BC"/>
    <a:srgbClr val="0B9444"/>
    <a:srgbClr val="E6E7E8"/>
    <a:srgbClr val="58595B"/>
    <a:srgbClr val="009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Srednji slog 1 – poudarek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6408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3149"/>
        <p:guide pos="216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slide" Target="slides/slide49.xml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61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wrap="square" lIns="96359" tIns="48180" rIns="96359" bIns="48180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829DE1F6-E68A-4FE1-B2C9-369549AC26C9}" type="datetimeFigureOut">
              <a:rPr lang="sl-SI"/>
              <a:pPr/>
              <a:t>18. 10. 2023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wrap="square" lIns="96359" tIns="48180" rIns="96359" bIns="48180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513B7C3-3F06-48FD-B341-8ADD7764D347}" type="slidenum">
              <a:rPr lang="sl-SI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69621777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5240" cy="49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59" tIns="48180" rIns="96359" bIns="48180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0698" y="0"/>
            <a:ext cx="2975240" cy="49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59" tIns="48180" rIns="96359" bIns="48180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7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49300"/>
            <a:ext cx="4999038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459" y="4749086"/>
            <a:ext cx="5035021" cy="4499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59" tIns="48180" rIns="96359" bIns="481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98171"/>
            <a:ext cx="2975240" cy="49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59" tIns="48180" rIns="96359" bIns="48180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1452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90698" y="9498171"/>
            <a:ext cx="2975240" cy="49990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359" tIns="48180" rIns="96359" bIns="48180"/>
          <a:lstStyle/>
          <a:p>
            <a:fld id="{403BCA91-3734-4836-A776-53A058352B61}" type="slidenum">
              <a:rPr lang="en-US" sz="1300"/>
              <a:pPr/>
              <a:t>0</a:t>
            </a:fld>
            <a:endParaRPr lang="en-US" sz="1300" dirty="0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sl-SI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Header Placeholder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840247-5D5B-4663-8FFA-E546A0C2413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362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109" y="9497141"/>
            <a:ext cx="2975240" cy="4993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88402" indent="-303231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21292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98094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8326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6843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15360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63877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12394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ACD455-9B68-49E7-B87E-6B1ACE28ECD1}" type="slidenum">
              <a:rPr lang="en-GB" sz="1300"/>
              <a:pPr eaLnBrk="1" hangingPunct="1"/>
              <a:t>4</a:t>
            </a:fld>
            <a:endParaRPr lang="en-GB" sz="1300" dirty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77875"/>
            <a:ext cx="4995863" cy="37480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665" y="4760380"/>
            <a:ext cx="4985408" cy="2554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2048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9109" y="9496436"/>
            <a:ext cx="2975240" cy="49990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359" tIns="48180" rIns="96359" bIns="48180"/>
          <a:lstStyle/>
          <a:p>
            <a:fld id="{0FCEEB74-AA8A-456F-83E3-E4F28C99F464}" type="slidenum">
              <a:rPr lang="en-US" sz="1300"/>
              <a:pPr/>
              <a:t>5</a:t>
            </a:fld>
            <a:endParaRPr lang="en-US" sz="1300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a-DK" dirty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Header Placeholder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34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90698" y="9498171"/>
            <a:ext cx="2975240" cy="49990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359" tIns="48180" rIns="96359" bIns="48180"/>
          <a:lstStyle/>
          <a:p>
            <a:fld id="{403BCA91-3734-4836-A776-53A058352B61}" type="slidenum">
              <a:rPr lang="en-US" sz="1300"/>
              <a:pPr/>
              <a:t>6</a:t>
            </a:fld>
            <a:endParaRPr lang="en-US" sz="1300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sl-SI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Header Placeholder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96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109" y="9497141"/>
            <a:ext cx="2975240" cy="4993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88402" indent="-303231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21292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98094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8326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6843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15360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63877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12394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ACD455-9B68-49E7-B87E-6B1ACE28ECD1}" type="slidenum">
              <a:rPr lang="en-GB" sz="1300"/>
              <a:pPr eaLnBrk="1" hangingPunct="1"/>
              <a:t>8</a:t>
            </a:fld>
            <a:endParaRPr lang="en-GB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77875"/>
            <a:ext cx="4995863" cy="37480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665" y="4760380"/>
            <a:ext cx="4985408" cy="2554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986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39E1862-047D-4F88-9244-AFD828792A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FDB097-651E-450B-A512-B28950DEF275}" type="slidenum">
              <a:rPr lang="en-US" altLang="sr-Latn-RS" sz="1300"/>
              <a:pPr/>
              <a:t>9</a:t>
            </a:fld>
            <a:endParaRPr lang="en-US" altLang="sr-Latn-RS" sz="13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6904044-B6F3-405D-A9A7-572A11C662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8975" y="844550"/>
            <a:ext cx="5430838" cy="4075113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21D9E1FA-EF3D-48DE-8497-ED5C449A7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174" y="5174352"/>
            <a:ext cx="4950787" cy="2794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725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109" y="9497141"/>
            <a:ext cx="2975240" cy="4993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88402" indent="-303231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21292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98094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8326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6843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15360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63877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12394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ACD455-9B68-49E7-B87E-6B1ACE28ECD1}" type="slidenum">
              <a:rPr lang="en-GB" sz="1300"/>
              <a:pPr eaLnBrk="1" hangingPunct="1"/>
              <a:t>10</a:t>
            </a:fld>
            <a:endParaRPr lang="en-GB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77875"/>
            <a:ext cx="4995863" cy="37480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665" y="4760380"/>
            <a:ext cx="4985408" cy="2554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837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39E1862-047D-4F88-9244-AFD828792A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FDB097-651E-450B-A512-B28950DEF275}" type="slidenum">
              <a:rPr lang="en-US" altLang="sr-Latn-RS" sz="1300"/>
              <a:pPr/>
              <a:t>11</a:t>
            </a:fld>
            <a:endParaRPr lang="en-US" altLang="sr-Latn-RS" sz="13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6904044-B6F3-405D-A9A7-572A11C662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8975" y="844550"/>
            <a:ext cx="5430838" cy="4075113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21D9E1FA-EF3D-48DE-8497-ED5C449A7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174" y="5174352"/>
            <a:ext cx="4950787" cy="2794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694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109" y="9497141"/>
            <a:ext cx="2975240" cy="4993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88402" indent="-303231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21292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98094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8326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6843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15360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63877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12394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ACD455-9B68-49E7-B87E-6B1ACE28ECD1}" type="slidenum">
              <a:rPr lang="en-GB" sz="1300"/>
              <a:pPr eaLnBrk="1" hangingPunct="1"/>
              <a:t>12</a:t>
            </a:fld>
            <a:endParaRPr lang="en-GB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77875"/>
            <a:ext cx="4995863" cy="37480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665" y="4760380"/>
            <a:ext cx="4985408" cy="2554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71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109" y="9497141"/>
            <a:ext cx="2975240" cy="4993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88402" indent="-303231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21292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98094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8326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6843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15360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63877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12394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ACD455-9B68-49E7-B87E-6B1ACE28ECD1}" type="slidenum">
              <a:rPr lang="en-GB" sz="1300"/>
              <a:pPr eaLnBrk="1" hangingPunct="1"/>
              <a:t>13</a:t>
            </a:fld>
            <a:endParaRPr lang="en-GB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77875"/>
            <a:ext cx="4995863" cy="37480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665" y="4760380"/>
            <a:ext cx="4985408" cy="2554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081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109" y="9497141"/>
            <a:ext cx="2975240" cy="4993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88402" indent="-303231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21292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98094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8326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6843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15360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63877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12394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ACD455-9B68-49E7-B87E-6B1ACE28ECD1}" type="slidenum">
              <a:rPr lang="en-GB" sz="1300"/>
              <a:pPr eaLnBrk="1" hangingPunct="1"/>
              <a:t>14</a:t>
            </a:fld>
            <a:endParaRPr lang="en-GB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77875"/>
            <a:ext cx="4995863" cy="37480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665" y="4760380"/>
            <a:ext cx="4985408" cy="2554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8829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39E1862-047D-4F88-9244-AFD828792A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FDB097-651E-450B-A512-B28950DEF275}" type="slidenum">
              <a:rPr kumimoji="0" lang="en-US" altLang="sr-Latn-R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sr-Latn-R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6904044-B6F3-405D-A9A7-572A11C662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8975" y="844550"/>
            <a:ext cx="5430838" cy="4075113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21D9E1FA-EF3D-48DE-8497-ED5C449A7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174" y="5174352"/>
            <a:ext cx="4950787" cy="2794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514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109" y="9497141"/>
            <a:ext cx="2975240" cy="4993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88402" indent="-303231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21292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98094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8326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6843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15360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63877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12394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ACD455-9B68-49E7-B87E-6B1ACE28ECD1}" type="slidenum">
              <a:rPr lang="en-GB" sz="1300"/>
              <a:pPr eaLnBrk="1" hangingPunct="1"/>
              <a:t>16</a:t>
            </a:fld>
            <a:endParaRPr lang="en-GB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77875"/>
            <a:ext cx="4995863" cy="37480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665" y="4760380"/>
            <a:ext cx="4985408" cy="2554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761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39E1862-047D-4F88-9244-AFD828792A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FDB097-651E-450B-A512-B28950DEF275}" type="slidenum">
              <a:rPr kumimoji="0" lang="en-US" altLang="sr-Latn-R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sr-Latn-R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6904044-B6F3-405D-A9A7-572A11C662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8975" y="844550"/>
            <a:ext cx="5430838" cy="4075113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21D9E1FA-EF3D-48DE-8497-ED5C449A7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174" y="5174352"/>
            <a:ext cx="4950787" cy="2794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4122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281DC23-4B5E-49BA-80C9-9C510CFC2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985DF1-2019-4B56-9495-B08FFD553C43}" type="slidenum">
              <a:rPr kumimoji="0" lang="en-GB" altLang="sr-Latn-R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sr-Latn-R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4DEDA62-E2F0-4988-80A6-90E18AC04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2DF6A02-CFAB-467D-B48B-6C6993001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663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39E1862-047D-4F88-9244-AFD828792A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FDB097-651E-450B-A512-B28950DEF275}" type="slidenum">
              <a:rPr kumimoji="0" lang="en-US" altLang="sr-Latn-R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sr-Latn-R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6904044-B6F3-405D-A9A7-572A11C662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8975" y="844550"/>
            <a:ext cx="5430838" cy="4075113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21D9E1FA-EF3D-48DE-8497-ED5C449A7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174" y="5174352"/>
            <a:ext cx="4950787" cy="2794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3914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109" y="9497141"/>
            <a:ext cx="2975240" cy="4993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88402" indent="-303231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21292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98094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8326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6843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15360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63877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12394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ACD455-9B68-49E7-B87E-6B1ACE28ECD1}" type="slidenum">
              <a:rPr lang="en-GB" sz="1300"/>
              <a:pPr eaLnBrk="1" hangingPunct="1"/>
              <a:t>20</a:t>
            </a:fld>
            <a:endParaRPr lang="en-GB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77875"/>
            <a:ext cx="4995863" cy="37480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665" y="4760380"/>
            <a:ext cx="4985408" cy="2554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7851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109" y="9497141"/>
            <a:ext cx="2975240" cy="4993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88402" indent="-303231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21292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98094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8326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6843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15360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63877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12394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ACD455-9B68-49E7-B87E-6B1ACE28ECD1}" type="slidenum">
              <a:rPr lang="en-GB" sz="1300"/>
              <a:pPr eaLnBrk="1" hangingPunct="1"/>
              <a:t>21</a:t>
            </a:fld>
            <a:endParaRPr lang="en-GB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77875"/>
            <a:ext cx="4995863" cy="37480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665" y="4760380"/>
            <a:ext cx="4985408" cy="2554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2045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281DC23-4B5E-49BA-80C9-9C510CFC2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4985DF1-2019-4B56-9495-B08FFD553C43}" type="slidenum">
              <a:rPr lang="en-GB" altLang="sr-Latn-RS" sz="1300"/>
              <a:pPr eaLnBrk="1" hangingPunct="1"/>
              <a:t>22</a:t>
            </a:fld>
            <a:endParaRPr lang="en-GB" altLang="sr-Latn-RS" sz="130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4DEDA62-E2F0-4988-80A6-90E18AC04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2DF6A02-CFAB-467D-B48B-6C6993001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9412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281DC23-4B5E-49BA-80C9-9C510CFC2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4985DF1-2019-4B56-9495-B08FFD553C43}" type="slidenum">
              <a:rPr lang="en-GB" altLang="sr-Latn-RS" sz="1300"/>
              <a:pPr eaLnBrk="1" hangingPunct="1"/>
              <a:t>23</a:t>
            </a:fld>
            <a:endParaRPr lang="en-GB" altLang="sr-Latn-RS" sz="130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4DEDA62-E2F0-4988-80A6-90E18AC04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2DF6A02-CFAB-467D-B48B-6C6993001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5048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281DC23-4B5E-49BA-80C9-9C510CFC2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985DF1-2019-4B56-9495-B08FFD553C43}" type="slidenum">
              <a:rPr kumimoji="0" lang="en-GB" altLang="sr-Latn-R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altLang="sr-Latn-R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4DEDA62-E2F0-4988-80A6-90E18AC04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2DF6A02-CFAB-467D-B48B-6C6993001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7628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109" y="9497141"/>
            <a:ext cx="2975240" cy="4993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88402" indent="-303231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21292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98094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8326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6843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15360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63877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12394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ACD455-9B68-49E7-B87E-6B1ACE28ECD1}" type="slidenum">
              <a:rPr lang="en-GB" sz="1300"/>
              <a:pPr eaLnBrk="1" hangingPunct="1"/>
              <a:t>25</a:t>
            </a:fld>
            <a:endParaRPr lang="en-GB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77875"/>
            <a:ext cx="4995863" cy="37480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665" y="4760380"/>
            <a:ext cx="4985408" cy="2554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8628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281DC23-4B5E-49BA-80C9-9C510CFC2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4985DF1-2019-4B56-9495-B08FFD553C43}" type="slidenum">
              <a:rPr lang="en-GB" altLang="sr-Latn-RS" sz="1300"/>
              <a:pPr eaLnBrk="1" hangingPunct="1"/>
              <a:t>26</a:t>
            </a:fld>
            <a:endParaRPr lang="en-GB" altLang="sr-Latn-RS" sz="130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4DEDA62-E2F0-4988-80A6-90E18AC04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2DF6A02-CFAB-467D-B48B-6C6993001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4135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281DC23-4B5E-49BA-80C9-9C510CFC2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4985DF1-2019-4B56-9495-B08FFD553C43}" type="slidenum">
              <a:rPr lang="en-GB" altLang="sr-Latn-RS" sz="1300"/>
              <a:pPr eaLnBrk="1" hangingPunct="1"/>
              <a:t>27</a:t>
            </a:fld>
            <a:endParaRPr lang="en-GB" altLang="sr-Latn-RS" sz="130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4DEDA62-E2F0-4988-80A6-90E18AC04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2DF6A02-CFAB-467D-B48B-6C6993001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351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281DC23-4B5E-49BA-80C9-9C510CFC2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4985DF1-2019-4B56-9495-B08FFD553C43}" type="slidenum">
              <a:rPr lang="en-GB" altLang="sr-Latn-RS" sz="1300"/>
              <a:pPr eaLnBrk="1" hangingPunct="1"/>
              <a:t>28</a:t>
            </a:fld>
            <a:endParaRPr lang="en-GB" altLang="sr-Latn-RS" sz="130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4DEDA62-E2F0-4988-80A6-90E18AC04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2DF6A02-CFAB-467D-B48B-6C6993001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5694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281DC23-4B5E-49BA-80C9-9C510CFC2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4985DF1-2019-4B56-9495-B08FFD553C43}" type="slidenum">
              <a:rPr lang="en-GB" altLang="sr-Latn-RS" sz="1300"/>
              <a:pPr eaLnBrk="1" hangingPunct="1"/>
              <a:t>29</a:t>
            </a:fld>
            <a:endParaRPr lang="en-GB" altLang="sr-Latn-RS" sz="130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4DEDA62-E2F0-4988-80A6-90E18AC04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2DF6A02-CFAB-467D-B48B-6C6993001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92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109" y="9497141"/>
            <a:ext cx="2975240" cy="4993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88402" indent="-303231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21292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98094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8326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6843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15360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63877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12394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ACD455-9B68-49E7-B87E-6B1ACE28ECD1}" type="slidenum">
              <a:rPr lang="en-GB" sz="1300"/>
              <a:pPr eaLnBrk="1" hangingPunct="1"/>
              <a:t>30</a:t>
            </a:fld>
            <a:endParaRPr lang="en-GB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77875"/>
            <a:ext cx="4995863" cy="37480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665" y="4760380"/>
            <a:ext cx="4985408" cy="2554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8120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281DC23-4B5E-49BA-80C9-9C510CFC2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4985DF1-2019-4B56-9495-B08FFD553C43}" type="slidenum">
              <a:rPr lang="en-GB" altLang="sr-Latn-RS" sz="1300"/>
              <a:pPr eaLnBrk="1" hangingPunct="1"/>
              <a:t>31</a:t>
            </a:fld>
            <a:endParaRPr lang="en-GB" altLang="sr-Latn-RS" sz="130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4DEDA62-E2F0-4988-80A6-90E18AC04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2DF6A02-CFAB-467D-B48B-6C6993001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0239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39E1862-047D-4F88-9244-AFD828792A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FDB097-651E-450B-A512-B28950DEF275}" type="slidenum">
              <a:rPr kumimoji="0" lang="en-US" altLang="sr-Latn-R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sr-Latn-R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6904044-B6F3-405D-A9A7-572A11C662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8975" y="844550"/>
            <a:ext cx="5430838" cy="4075113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21D9E1FA-EF3D-48DE-8497-ED5C449A7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174" y="5174352"/>
            <a:ext cx="4950787" cy="2794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5600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109" y="9497141"/>
            <a:ext cx="2975240" cy="4993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88402" indent="-303231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21292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98094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83265" indent="-242585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6843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15360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638775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123944" indent="-24258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ACD455-9B68-49E7-B87E-6B1ACE28ECD1}" type="slidenum">
              <a:rPr lang="en-GB" sz="1300"/>
              <a:pPr eaLnBrk="1" hangingPunct="1"/>
              <a:t>33</a:t>
            </a:fld>
            <a:endParaRPr lang="en-GB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77875"/>
            <a:ext cx="4995863" cy="37480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665" y="4760380"/>
            <a:ext cx="4985408" cy="2554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7555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71781">
              <a:defRPr/>
            </a:pPr>
            <a:endParaRPr lang="hr-HR" dirty="0"/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 lIns="96359" tIns="48180" rIns="96359" bIns="4818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CDF67B-144F-4E68-81BE-ED480B95DD76}" type="slidenum">
              <a:rPr kumimoji="0" lang="hr-HR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hr-H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9116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1922995E-4557-442E-86FA-7DFF8AC7C7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C59E9A1-1CC3-430D-A061-3613A286EA61}" type="slidenum">
              <a:rPr lang="en-GB" altLang="sr-Latn-RS" sz="1300"/>
              <a:pPr eaLnBrk="1" hangingPunct="1"/>
              <a:t>35</a:t>
            </a:fld>
            <a:endParaRPr lang="en-GB" altLang="sr-Latn-RS" sz="1300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77CB1CD8-DFE9-43AB-991F-DCA2B1A2DA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D0C39FC-3604-443A-AD49-FECED8361A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6076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281DC23-4B5E-49BA-80C9-9C510CFC2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4985DF1-2019-4B56-9495-B08FFD553C43}" type="slidenum">
              <a:rPr lang="en-GB" altLang="sr-Latn-RS" sz="1300"/>
              <a:pPr eaLnBrk="1" hangingPunct="1"/>
              <a:t>36</a:t>
            </a:fld>
            <a:endParaRPr lang="en-GB" altLang="sr-Latn-RS" sz="130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4DEDA62-E2F0-4988-80A6-90E18AC04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2DF6A02-CFAB-467D-B48B-6C6993001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050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281DC23-4B5E-49BA-80C9-9C510CFC2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4985DF1-2019-4B56-9495-B08FFD553C43}" type="slidenum">
              <a:rPr lang="en-GB" altLang="sr-Latn-RS" sz="1300"/>
              <a:pPr eaLnBrk="1" hangingPunct="1"/>
              <a:t>37</a:t>
            </a:fld>
            <a:endParaRPr lang="en-GB" altLang="sr-Latn-RS" sz="130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4DEDA62-E2F0-4988-80A6-90E18AC04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2DF6A02-CFAB-467D-B48B-6C6993001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3875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281DC23-4B5E-49BA-80C9-9C510CFC2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4985DF1-2019-4B56-9495-B08FFD553C43}" type="slidenum">
              <a:rPr lang="en-GB" altLang="sr-Latn-RS" sz="1300"/>
              <a:pPr eaLnBrk="1" hangingPunct="1"/>
              <a:t>38</a:t>
            </a:fld>
            <a:endParaRPr lang="en-GB" altLang="sr-Latn-RS" sz="130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4DEDA62-E2F0-4988-80A6-90E18AC04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2DF6A02-CFAB-467D-B48B-6C6993001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5146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281DC23-4B5E-49BA-80C9-9C510CFC2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985DF1-2019-4B56-9495-B08FFD553C43}" type="slidenum">
              <a:rPr kumimoji="0" lang="en-GB" altLang="sr-Latn-R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GB" altLang="sr-Latn-R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4DEDA62-E2F0-4988-80A6-90E18AC04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2DF6A02-CFAB-467D-B48B-6C6993001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2962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39E1862-047D-4F88-9244-AFD828792A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FDB097-651E-450B-A512-B28950DEF275}" type="slidenum">
              <a:rPr lang="en-US" altLang="sr-Latn-RS" sz="1300"/>
              <a:pPr/>
              <a:t>40</a:t>
            </a:fld>
            <a:endParaRPr lang="en-US" altLang="sr-Latn-RS" sz="13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6904044-B6F3-405D-A9A7-572A11C662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8975" y="844550"/>
            <a:ext cx="5430838" cy="4075113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21D9E1FA-EF3D-48DE-8497-ED5C449A7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174" y="5174352"/>
            <a:ext cx="4950787" cy="2794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8620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39E1862-047D-4F88-9244-AFD828792A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FDB097-651E-450B-A512-B28950DEF275}" type="slidenum">
              <a:rPr lang="en-US" altLang="sr-Latn-RS" sz="1300"/>
              <a:pPr/>
              <a:t>41</a:t>
            </a:fld>
            <a:endParaRPr lang="en-US" altLang="sr-Latn-RS" sz="13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6904044-B6F3-405D-A9A7-572A11C662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8975" y="844550"/>
            <a:ext cx="5430838" cy="4075113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21D9E1FA-EF3D-48DE-8497-ED5C449A7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174" y="5174352"/>
            <a:ext cx="4950787" cy="2794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6635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39E1862-047D-4F88-9244-AFD828792A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FDB097-651E-450B-A512-B28950DEF275}" type="slidenum">
              <a:rPr lang="en-US" altLang="sr-Latn-RS" sz="1300"/>
              <a:pPr/>
              <a:t>42</a:t>
            </a:fld>
            <a:endParaRPr lang="en-US" altLang="sr-Latn-RS" sz="13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6904044-B6F3-405D-A9A7-572A11C662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8975" y="844550"/>
            <a:ext cx="5430838" cy="4075113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21D9E1FA-EF3D-48DE-8497-ED5C449A7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174" y="5174352"/>
            <a:ext cx="4950787" cy="2794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8948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39E1862-047D-4F88-9244-AFD828792A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FDB097-651E-450B-A512-B28950DEF275}" type="slidenum">
              <a:rPr kumimoji="0" lang="en-US" altLang="sr-Latn-R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sr-Latn-R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6904044-B6F3-405D-A9A7-572A11C662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8975" y="844550"/>
            <a:ext cx="5430838" cy="4075113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21D9E1FA-EF3D-48DE-8497-ED5C449A7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174" y="5174352"/>
            <a:ext cx="4950787" cy="2794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9474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099" y="9496815"/>
            <a:ext cx="2975241" cy="49966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1pPr>
            <a:lvl2pPr marL="782921" indent="-30112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2pPr>
            <a:lvl3pPr marL="1204493" indent="-24089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3pPr>
            <a:lvl4pPr marL="1686291" indent="-24089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4pPr>
            <a:lvl5pPr marL="2168088" indent="-24089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5pPr>
            <a:lvl6pPr marL="2649885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6pPr>
            <a:lvl7pPr marL="3131683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7pPr>
            <a:lvl8pPr marL="3613480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8pPr>
            <a:lvl9pPr marL="4095278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635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504141-374E-400F-A189-B64786835A25}" type="slidenum">
              <a:rPr kumimoji="0" lang="en-GB" altLang="sr-Latn-R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rPr>
              <a:pPr marL="0" marR="0" lvl="0" indent="0" algn="l" defTabSz="96359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GB" altLang="sr-Latn-R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MS PGothic" pitchFamily="34" charset="-128"/>
              <a:cs typeface="+mn-cs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695636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9099" y="9496815"/>
            <a:ext cx="2975241" cy="49966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1pPr>
            <a:lvl2pPr marL="782921" indent="-30112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2pPr>
            <a:lvl3pPr marL="1204493" indent="-24089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3pPr>
            <a:lvl4pPr marL="1686291" indent="-24089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4pPr>
            <a:lvl5pPr marL="2168088" indent="-24089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5pPr>
            <a:lvl6pPr marL="2649885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6pPr>
            <a:lvl7pPr marL="3131683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7pPr>
            <a:lvl8pPr marL="3613480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8pPr>
            <a:lvl9pPr marL="4095278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635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24E672-9A41-44D2-955C-EA200667C896}" type="slidenum">
              <a:rPr kumimoji="0" lang="en-GB" altLang="sr-Latn-R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rPr>
              <a:pPr marL="0" marR="0" lvl="0" indent="0" algn="l" defTabSz="96359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altLang="sr-Latn-R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MS PGothic" pitchFamily="34" charset="-128"/>
              <a:cs typeface="+mn-cs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125157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73C6DAD7-8EDA-47D6-A2E1-514BB7B7E0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A545B82-56AF-4B31-934E-F6ADACD4B4D9}" type="slidenum">
              <a:rPr lang="en-GB" altLang="sr-Latn-RS" sz="1300"/>
              <a:pPr eaLnBrk="1" hangingPunct="1"/>
              <a:t>46</a:t>
            </a:fld>
            <a:endParaRPr lang="en-GB" altLang="sr-Latn-RS" sz="1300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AE57A4A3-0A9A-4A9D-AFE3-2F3EF5565F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8BA478C6-99EB-4319-925D-503855EA52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09087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73C6DAD7-8EDA-47D6-A2E1-514BB7B7E0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A545B82-56AF-4B31-934E-F6ADACD4B4D9}" type="slidenum">
              <a:rPr lang="en-GB" altLang="sr-Latn-RS" sz="1300"/>
              <a:pPr eaLnBrk="1" hangingPunct="1"/>
              <a:t>47</a:t>
            </a:fld>
            <a:endParaRPr lang="en-GB" altLang="sr-Latn-RS" sz="1300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AE57A4A3-0A9A-4A9D-AFE3-2F3EF5565F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8BA478C6-99EB-4319-925D-503855EA52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0807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39E1862-047D-4F88-9244-AFD828792A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9" tIns="48180" rIns="96359" bIns="48180"/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921" indent="-301123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493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6291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088" indent="-240899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49885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1683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3480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95278" indent="-240899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FDB097-651E-450B-A512-B28950DEF275}" type="slidenum">
              <a:rPr kumimoji="0" lang="en-US" altLang="sr-Latn-R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sr-Latn-R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6904044-B6F3-405D-A9A7-572A11C662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8975" y="844550"/>
            <a:ext cx="5430838" cy="4075113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21D9E1FA-EF3D-48DE-8497-ED5C449A7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174" y="5174352"/>
            <a:ext cx="4950787" cy="2794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sr-Latn-R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270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5" descr="half_nexus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313363" y="173038"/>
            <a:ext cx="3659187" cy="65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Slika 3" descr="Superprodavač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85800"/>
            <a:ext cx="2411412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Ograda slike 4"/>
          <p:cNvSpPr>
            <a:spLocks noGrp="1"/>
          </p:cNvSpPr>
          <p:nvPr>
            <p:ph type="pic" sz="quarter" idx="10"/>
          </p:nvPr>
        </p:nvSpPr>
        <p:spPr>
          <a:xfrm>
            <a:off x="762000" y="6172200"/>
            <a:ext cx="914400" cy="914400"/>
          </a:xfrm>
        </p:spPr>
        <p:txBody>
          <a:bodyPr/>
          <a:lstStyle/>
          <a:p>
            <a:pPr lvl="0"/>
            <a:endParaRPr lang="sl-SI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8638" y="1525588"/>
            <a:ext cx="3963987" cy="395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525588"/>
            <a:ext cx="3965575" cy="395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FAE27C-4D15-8A65-E72F-E4F24DEDF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</p:cSld>
  <p:clrMapOvr>
    <a:masterClrMapping/>
  </p:clrMapOvr>
  <p:hf sldNum="0"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avitev po me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365125"/>
            <a:ext cx="2027237" cy="511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8638" y="365125"/>
            <a:ext cx="5934075" cy="511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>
    <p:fade thruBlk="1"/>
  </p:transition>
  <p:hf sldNum="0"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334D9-D20F-4F8F-90B2-DEFFB73C7ACB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0B532-4BB3-4794-90AA-7A716A7F4A31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333F6-FCC8-4408-B6C4-ACA647AF9BFC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B8CA14-BEDA-4DDE-90D1-95EFFD60B6CF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608261-C4ED-4CC1-B13F-5B2CE796F64E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FB96AC-B2DE-46BE-94DA-0EDCE8481906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2AF8C8-14A0-465E-8B97-DBB52C82A6BE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05E9AA-93B0-4E26-8AC0-E2F2C68E933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6ECD4-637A-430B-A336-CE8DA153AA51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866568-93B3-4FA9-9234-4FD37A3E1F04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AA213-A68D-41A3-ABCB-4BDF8830B57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avitev po me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7CF9F8-D483-4D3E-9449-5CF0CFDF10E4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7F2267-6F39-4404-B831-32B984F10014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240B7-37E9-42AC-906C-3488105C0B2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E53593-9842-4006-8D5C-6E11F34D2D2B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49B95-E4EE-4653-828C-D569BB66D8D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A5F17C-5573-4643-9287-9AC3E11EEF11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D5F5F-8AE1-4455-8FE3-A6C334A9743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20AF8-B8D0-4210-BB1C-7BB523C98A65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EABB7-4D53-4914-A914-A002DDBADC11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56200B-94B1-4947-ACE2-032955E9D1BF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F61F32-07AF-4FD8-8246-58E0E840F1E8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BBC370-987D-4B91-99DE-FF5B6B4511B5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avitev po me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18BF0A-C0F8-439F-B2AF-D105F46CE48B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A6EC6-9073-42A3-ADF1-BD8360747705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B0DCF-4EE7-4E56-BEB9-C09642D1648B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CA0077-A53F-4AB2-80E5-17F938E65847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B38817-9814-420B-93C8-56AF93121D8C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30037D-58A1-4B7B-9C57-ACAEA4D7D03F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859CC-1835-4552-8A2A-F3E4409A8FA8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81CFE-A5B9-463A-8F0E-235A41D5D9A5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EFBA94-B4E1-4AD5-8307-AC8F65062CE7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ABCA33-4BAA-4702-9034-B45E45BDCBCC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01D96-EA0E-492F-862A-AB51D9430A70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4DD9A7-93B4-4F3B-A12A-8AE6B184A073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EC26DC-D3C0-47CC-B959-D471242DCCF0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ADBB3-3A09-48D7-B043-54BA7BEDCBF0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6F520-985E-45B3-9721-7EBCCC9B239C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EF25A-0D93-45C2-8B2C-C8C66108A811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0962A-74CE-4B9A-99E3-F9FCEEECB414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38AA93-665F-40F3-8FF4-B7D52F6B310F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B7BF7A-1F50-4EEA-8DB6-A36D773D79F3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987F8-283A-4AA5-8D0C-1AB775EC2140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2AF55A-8181-4EBD-A802-D89D5386F774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6EE57F-96E6-4125-957B-EDBE59E96C27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770C3-83CC-49CC-A90B-797BC8A45D1F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848BE-7CEB-445A-9B2A-41A9ACB1F66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B11CDE-14EC-4082-8C91-35B5E77B66F4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12A08-E3C5-4018-8001-C6F8C10D2080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8FC50-81CD-4BAE-9973-BDAF00888942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39A0DC-A272-48AE-8454-3F62A4E4206C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13305-D1BB-4CA4-8791-51C2618F4A61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CDA9B-BE61-4DA0-B96E-23DB8D017D7B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B1B728-FA87-47E3-B8DF-2A95F673665F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D27E2-19BE-40ED-ACB9-6A9B40C635BC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7706E3-640F-46F0-B2D8-F408A4F434AF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95D8DF-ECCB-4BD0-9915-F0257121F4E2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avitev po me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27127-F336-4EC0-8889-E89D715F6257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DF4BF-378E-4CB8-8F8D-44D8D7325ECC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35F07B-C24C-440F-8AED-272365E376F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77EF57-1C7D-4ADD-ABC1-EA3B387CE3FC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C43024-1EF9-402F-AAE8-A81BDB4F165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373A29-DA74-4665-AF16-8D1C46099CB1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1F66EE-D75C-4D93-8615-075E701E02BF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EB0D35-876D-437C-AD39-099B4E6CA014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509C8-8B8A-44A2-BDD0-0CAE6FA27D1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DEF408-CE5D-41DD-8E3C-B889DBFB940D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701761-A679-4287-9942-CF7B52F5F40E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D3D9BC-7462-4C8A-A17E-0E9ABA634CB3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avitev po me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E3B36-2E22-4D5A-8352-B93820F5F48D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B85A5C-6B54-4AEB-AA1B-DDC929DA1BFE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6F53BB-8031-4067-8C97-10D1A2D1FBA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DBDDB-7A66-4BEB-A8B8-D32EE6AAB81B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1B54E9-2004-4E05-BB8B-B1F323FEC0A1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8F97D-50F0-4495-A758-547D411D56D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72E66-F8A2-4F26-9045-0A8D9C75526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21061E-BAF3-42B3-AB90-A4E6D99ADDF2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407BA-7C96-4B05-A9FB-AF164E645A91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46F5F-D719-45C5-90BB-C6C2AC397CED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53156-B07B-47F4-8ADC-BE42CC83E985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DA6AC4-4647-4401-B002-B5F43787BB79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avitev po me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3925A3-A86D-40A2-AA70-AB0BBBE746C4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FCED2-8B1E-4547-B747-D9563FDF025E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837B72-0A69-418F-8102-717D3EAEDDC8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FF853-4016-44A8-A318-161040C3DB1D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3ADB0-648D-4F50-8F97-81F9ED78F2D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50576-7771-406E-B1C2-C073EE3958F5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1FEDC-CA67-45B6-8A3F-58AE32DF197D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524D5-4E62-44A7-9EE9-16E2C91F0000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AA49BD-60BD-409C-A7D5-5139D13A7985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29DF2-C819-4058-8889-8C5D3707706B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8C251-E568-4D48-83C9-3A97089AD39F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B29ACB-89F4-4E3D-B5A5-85ED55337BD1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898989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fld id="{2B91F194-9945-43F4-9C2C-B0719DFF2036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898989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fld id="{E9DF6A4B-D708-4B56-8046-92343451E337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898989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fld id="{31551D9C-06CC-497B-9FA0-CD5006B9CA4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898989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fld id="{F072F10E-DD8B-4081-8D1B-7528ABC94560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898989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fld id="{4DBC17EE-62CD-4260-92F0-FB6DFA632EF4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898989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fld id="{D048EAF8-2E21-491E-8FF1-E682B77A3F35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898989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fld id="{06D9FCCA-E821-43CC-AB09-A5766AA2B0AE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898989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fld id="{4478AE4B-85C1-4000-AB3F-AAF3F3BC4130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898989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fld id="{66437E53-70AE-436D-B633-7782AF021F88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898989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fld id="{8DBD94BC-1930-4053-B698-CC595B35A2DF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898989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fld id="{B40D590D-4B3A-4CDC-A891-305408D2D456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3C024C-7972-46A9-906F-C1F80EE3BFB2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3489E1-DEB9-4A9C-9E2D-C63CB972194F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AA34F3-AE6F-43A4-9251-8C34C8F22E25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BB7F03-096A-45A4-83F1-187D24066A0B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1E4BA6-EEEA-40D4-B595-C09421AE0E12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CBF31A-77B4-47FD-BB15-EEE55DFDF47C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B90D9-45CD-4C14-B1E8-FA2FDBBB23FF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57329-ABD4-4938-AAB4-F49AB93EA5BD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E32508-EC0D-48EF-B089-95BF706B9F29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EF7F8-4716-4121-A643-BBEA406185B2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61F4B-4071-4B53-9E2D-DECAEA4D6A8E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78853-CF6E-4F55-A5D4-FAC6AA5E5AE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9ACA2-F2B2-4657-9EC5-619E0E428F48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7121F6-2109-42A6-82EC-A361F58E67C7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9378D4-39BF-4475-85C4-047016ABA6C3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545BAE-E714-4E1A-808C-4E11495D275E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4BCBC-72D5-4884-9094-14C86A1C9C10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67E9BF-38E7-484E-8669-B47B66D92D2C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A541A9-D073-4ADF-A185-EDD74D85F213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EAD481-E897-4C79-BEC0-4505AA2CE997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5B4C9-75FF-4A34-BAC9-3B69DE1E7B48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C16C10-A104-4DF7-9F13-7EAB36BD51E9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1015D-4581-4B32-998F-471F46E91A2C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33089-D80F-420E-91BE-78871F37E381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47A8C-7CD9-4865-8B97-398539EFF9C7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9AF89-68D9-4907-B20E-7A8B388C4C6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8AE1D7-A421-41A7-91FB-BC4AEFCBE895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3FB02-27A0-4E7A-A6CE-EA2F721AEAD0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56A992-90D5-400D-A154-F42ECDD7A17C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8DDF87-E562-4486-91E3-E9271D231396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ECD5AD-4CCB-4AB1-83A8-B0375164AD5E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D151F-1795-4071-8C97-737E6074C9A4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EB86D-0111-498E-93C9-0CFFE1FD0CCD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avitev po me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78D42-0C25-476E-A4BD-C76BF211149D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E3F66-975E-A57A-25D6-F0411BA501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FE687B-4E19-455E-A9B5-5C26E5C68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4A97C-D5BA-14D5-7465-1519505DD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67C1-10B6-4755-9ADA-3E2612EF4EF5}" type="datetimeFigureOut">
              <a:rPr lang="hr-HR" smtClean="0"/>
              <a:t>18.10.2023.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89EF6-D6E9-35B2-AACF-5A0238C7A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2DDF2-FF1B-E1A2-608D-6CDDB924D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6C9F2-6D99-4D65-A35A-5D48D001B83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9523888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B23AA-00DD-8E4C-A7C5-E54EC9724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297E-504D-1E2D-B3B6-000F33FE5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0054A-B57B-E763-B76D-B2EF15AA4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67C1-10B6-4755-9ADA-3E2612EF4EF5}" type="datetimeFigureOut">
              <a:rPr lang="hr-HR" smtClean="0"/>
              <a:t>18.10.2023.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5C8C7-699E-26E3-C2B6-A200B679D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8AD4C-0DC1-8373-FADF-54307B047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6C9F2-6D99-4D65-A35A-5D48D001B83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9892485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25DB6-8597-6157-4100-E981FBC9C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B47A9-3B0D-2498-2E40-09600C97C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EABDA-E069-6EC5-70CE-AC1944564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67C1-10B6-4755-9ADA-3E2612EF4EF5}" type="datetimeFigureOut">
              <a:rPr lang="hr-HR" smtClean="0"/>
              <a:t>18.10.2023.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8B717-69B7-964F-E30D-11EA17960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D002B-9973-89BA-AD49-97293BD48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6C9F2-6D99-4D65-A35A-5D48D001B83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3151325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460A7-7324-4AB1-13A1-4DA3D6B61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C07F7-4E9A-AD0C-7020-183E61E2B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6084EE-0692-570E-D5E8-05C1F9BBD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C9D90-1E62-D5F5-C1BE-0CC7DDBE1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67C1-10B6-4755-9ADA-3E2612EF4EF5}" type="datetimeFigureOut">
              <a:rPr lang="hr-HR" smtClean="0"/>
              <a:t>18.10.2023.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02FEF5-305E-0599-7535-0DB7A4B78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3804EC-7898-2DAE-5F2B-9399F16D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6C9F2-6D99-4D65-A35A-5D48D001B83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934351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2558F-BF9A-8528-1146-63B7723A6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7A77C3-DCA8-0D97-451A-AC1B54372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36F7-E813-FBE6-CDA5-88D36BEC4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C654BB-C2AD-DBFC-66BB-16E5C803C8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E1D2C5-A15A-1660-77BB-0F3591FC7A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41B0B-0D99-BEC6-2E48-CD8C0FA9F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67C1-10B6-4755-9ADA-3E2612EF4EF5}" type="datetimeFigureOut">
              <a:rPr lang="hr-HR" smtClean="0"/>
              <a:t>18.10.2023.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F9F2C1-D266-1B48-2AF2-3138322E5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929A7F-592C-7C9E-6AAA-CC4C24D5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6C9F2-6D99-4D65-A35A-5D48D001B83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9952441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2CE8C-0BDB-C45F-1652-E2EE21255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AC35C0-3318-BF2E-4190-497BF58F9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67C1-10B6-4755-9ADA-3E2612EF4EF5}" type="datetimeFigureOut">
              <a:rPr lang="hr-HR" smtClean="0"/>
              <a:t>18.10.2023.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D021A0-AF83-131E-392E-EF9DCEF9E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3332A8-1733-3753-ED4E-15688C14B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6C9F2-6D99-4D65-A35A-5D48D001B83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4586398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C2FBBC-D588-5F99-F933-82EE01641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67C1-10B6-4755-9ADA-3E2612EF4EF5}" type="datetimeFigureOut">
              <a:rPr lang="hr-HR" smtClean="0"/>
              <a:t>18.10.2023.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E0A28A-1DE4-F7D8-B829-3B27DCE80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23B5F-5539-6FED-9507-C89CA21DF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6C9F2-6D99-4D65-A35A-5D48D001B83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8594694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A0533-1D61-E009-0FC8-EC39F1A2F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B4EFE-EA7C-17B7-CCBC-2F55B8899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2CCB28-4ACC-5F5A-1D54-EE02C5C5D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34BCDA-21DD-0115-D674-F316B760F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67C1-10B6-4755-9ADA-3E2612EF4EF5}" type="datetimeFigureOut">
              <a:rPr lang="hr-HR" smtClean="0"/>
              <a:t>18.10.2023.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313C5C-8052-0BC0-4404-964290230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0E261-2644-8D78-8FA3-39866C464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6C9F2-6D99-4D65-A35A-5D48D001B83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5804946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ADA1-D93B-91B2-7919-AC7CAD62A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6496A-0CD2-77A1-1F57-FC24225EAD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32872-0A7D-7032-5BB5-69CC97EBC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692BF-34DD-C40D-881C-717D2018B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67C1-10B6-4755-9ADA-3E2612EF4EF5}" type="datetimeFigureOut">
              <a:rPr lang="hr-HR" smtClean="0"/>
              <a:t>18.10.2023.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A1B739-A3BF-2E89-D5C9-010570768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63778F-52C8-0F92-DF32-8ECDD29C6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6C9F2-6D99-4D65-A35A-5D48D001B83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6552496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FE3A7-D898-A135-E42C-8BAAE9125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11651A-593F-9140-5E1B-9D9A0FC1B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3A8C6-96FE-C0DE-EB4A-14E55F6AF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67C1-10B6-4755-9ADA-3E2612EF4EF5}" type="datetimeFigureOut">
              <a:rPr lang="hr-HR" smtClean="0"/>
              <a:t>18.10.2023.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E14A0-C3B4-619A-89EB-C7B588AD2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E75A2-911F-7C9F-08EA-697590112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6C9F2-6D99-4D65-A35A-5D48D001B83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2379974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03C970-01C1-CDBF-05F4-B068C0D179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8A0AFE-8135-4ADA-3C42-7C7E79AFC2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E6D55-8333-2C96-A568-F8FBFA35C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67C1-10B6-4755-9ADA-3E2612EF4EF5}" type="datetimeFigureOut">
              <a:rPr lang="hr-HR" smtClean="0"/>
              <a:t>18.10.2023.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9FCC6-1B68-6F06-5CBB-66D1D4AF9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CE415-F95C-83F2-EE98-0BA97E3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6C9F2-6D99-4D65-A35A-5D48D001B83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39484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65125"/>
            <a:ext cx="8108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8638" y="1525588"/>
            <a:ext cx="8081962" cy="395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7"/>
          <p:cNvSpPr txBox="1">
            <a:spLocks noChangeArrowheads="1"/>
          </p:cNvSpPr>
          <p:nvPr/>
        </p:nvSpPr>
        <p:spPr bwMode="auto">
          <a:xfrm>
            <a:off x="2667000" y="6400800"/>
            <a:ext cx="5715000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de-DE" sz="1000" dirty="0">
                <a:solidFill>
                  <a:schemeClr val="tx2"/>
                </a:solidFill>
              </a:rPr>
              <a:t> </a:t>
            </a:r>
            <a:r>
              <a:rPr lang="sl-SI" sz="1000" dirty="0">
                <a:solidFill>
                  <a:schemeClr val="tx2"/>
                </a:solidFill>
              </a:rPr>
              <a:t>                                                                                  LISTOPAD 2023.    </a:t>
            </a:r>
            <a:r>
              <a:rPr lang="de-DE" sz="1000" dirty="0">
                <a:solidFill>
                  <a:schemeClr val="tx2"/>
                </a:solidFill>
              </a:rPr>
              <a:t>www.amrop.</a:t>
            </a:r>
            <a:r>
              <a:rPr lang="sl-SI" sz="1000" dirty="0">
                <a:solidFill>
                  <a:schemeClr val="tx2"/>
                </a:solidFill>
              </a:rPr>
              <a:t>hr</a:t>
            </a:r>
            <a:endParaRPr lang="de-DE" sz="1000" dirty="0">
              <a:solidFill>
                <a:schemeClr val="tx2"/>
              </a:solidFill>
            </a:endParaRPr>
          </a:p>
        </p:txBody>
      </p:sp>
      <p:sp>
        <p:nvSpPr>
          <p:cNvPr id="1048" name="Text Box 24"/>
          <p:cNvSpPr txBox="1">
            <a:spLocks noChangeArrowheads="1"/>
          </p:cNvSpPr>
          <p:nvPr/>
        </p:nvSpPr>
        <p:spPr bwMode="auto">
          <a:xfrm>
            <a:off x="8305800" y="6400800"/>
            <a:ext cx="381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fld id="{A6861660-3962-4329-88EC-A4738C7DC59A}" type="slidenum">
              <a:rPr lang="en-US" sz="1000"/>
              <a:pPr algn="r">
                <a:spcBef>
                  <a:spcPct val="50000"/>
                </a:spcBef>
              </a:pPr>
              <a:t>‹#›</a:t>
            </a:fld>
            <a:endParaRPr lang="en-US" sz="1200"/>
          </a:p>
        </p:txBody>
      </p:sp>
      <p:pic>
        <p:nvPicPr>
          <p:cNvPr id="7" name="Slika 3" descr="Superprodavač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92881"/>
            <a:ext cx="2411412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856" r:id="rId1"/>
    <p:sldLayoutId id="2147488706" r:id="rId2"/>
    <p:sldLayoutId id="2147488708" r:id="rId3"/>
    <p:sldLayoutId id="2147488709" r:id="rId4"/>
    <p:sldLayoutId id="2147488710" r:id="rId5"/>
    <p:sldLayoutId id="2147488711" r:id="rId6"/>
    <p:sldLayoutId id="2147488712" r:id="rId7"/>
    <p:sldLayoutId id="2147488713" r:id="rId8"/>
    <p:sldLayoutId id="2147488723" r:id="rId9"/>
    <p:sldLayoutId id="2147488724" r:id="rId10"/>
    <p:sldLayoutId id="2147488725" r:id="rId11"/>
    <p:sldLayoutId id="2147488726" r:id="rId12"/>
    <p:sldLayoutId id="2147488857" r:id="rId13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charset="0"/>
          <a:ea typeface="MS PGothic" pitchFamily="34" charset="-128"/>
          <a:cs typeface="MS PGothic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Font typeface="Wingdings" pitchFamily="2" charset="2"/>
        <a:defRPr>
          <a:solidFill>
            <a:schemeClr val="bg2"/>
          </a:solidFill>
          <a:latin typeface="+mn-lt"/>
          <a:ea typeface="MS PGothic" pitchFamily="34" charset="-128"/>
          <a:cs typeface="MS PGothic" charset="0"/>
        </a:defRPr>
      </a:lvl1pPr>
      <a:lvl2pPr marL="342900" indent="-1651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Times" charset="0"/>
        <a:buChar char="•"/>
        <a:defRPr>
          <a:solidFill>
            <a:schemeClr val="bg2"/>
          </a:solidFill>
          <a:latin typeface="+mn-lt"/>
          <a:ea typeface="MS PGothic" pitchFamily="34" charset="-128"/>
          <a:cs typeface="MS PGothic" charset="0"/>
        </a:defRPr>
      </a:lvl2pPr>
      <a:lvl3pPr marL="858838" indent="-17303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152525" indent="-17938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497013" indent="-23018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1954213" indent="-230188" algn="l" rtl="0" fontAlgn="base">
        <a:spcBef>
          <a:spcPct val="20000"/>
        </a:spcBef>
        <a:spcAft>
          <a:spcPct val="0"/>
        </a:spcAft>
        <a:buClr>
          <a:schemeClr val="tx2"/>
        </a:buClr>
        <a:defRPr>
          <a:solidFill>
            <a:schemeClr val="tx1"/>
          </a:solidFill>
          <a:latin typeface="+mn-lt"/>
          <a:ea typeface="+mn-ea"/>
        </a:defRPr>
      </a:lvl6pPr>
      <a:lvl7pPr marL="2411413" indent="-230188" algn="l" rtl="0" fontAlgn="base">
        <a:spcBef>
          <a:spcPct val="20000"/>
        </a:spcBef>
        <a:spcAft>
          <a:spcPct val="0"/>
        </a:spcAft>
        <a:buClr>
          <a:schemeClr val="tx2"/>
        </a:buClr>
        <a:defRPr>
          <a:solidFill>
            <a:schemeClr val="tx1"/>
          </a:solidFill>
          <a:latin typeface="+mn-lt"/>
          <a:ea typeface="+mn-ea"/>
        </a:defRPr>
      </a:lvl7pPr>
      <a:lvl8pPr marL="2868613" indent="-230188" algn="l" rtl="0" fontAlgn="base">
        <a:spcBef>
          <a:spcPct val="20000"/>
        </a:spcBef>
        <a:spcAft>
          <a:spcPct val="0"/>
        </a:spcAft>
        <a:buClr>
          <a:schemeClr val="tx2"/>
        </a:buClr>
        <a:defRPr>
          <a:solidFill>
            <a:schemeClr val="tx1"/>
          </a:solidFill>
          <a:latin typeface="+mn-lt"/>
          <a:ea typeface="+mn-ea"/>
        </a:defRPr>
      </a:lvl8pPr>
      <a:lvl9pPr marL="3325813" indent="-230188" algn="l" rtl="0" fontAlgn="base">
        <a:spcBef>
          <a:spcPct val="20000"/>
        </a:spcBef>
        <a:spcAft>
          <a:spcPct val="0"/>
        </a:spcAft>
        <a:buClr>
          <a:schemeClr val="tx2"/>
        </a:buClr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grada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 naslova matrice</a:t>
            </a:r>
          </a:p>
        </p:txBody>
      </p:sp>
      <p:sp>
        <p:nvSpPr>
          <p:cNvPr id="3075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F3BFE3C-DBF1-4087-81F9-36020838E1C3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29" r:id="rId1"/>
    <p:sldLayoutId id="2147488730" r:id="rId2"/>
    <p:sldLayoutId id="2147488731" r:id="rId3"/>
    <p:sldLayoutId id="2147488732" r:id="rId4"/>
    <p:sldLayoutId id="2147488733" r:id="rId5"/>
    <p:sldLayoutId id="2147488734" r:id="rId6"/>
    <p:sldLayoutId id="2147488735" r:id="rId7"/>
    <p:sldLayoutId id="2147488736" r:id="rId8"/>
    <p:sldLayoutId id="2147488737" r:id="rId9"/>
    <p:sldLayoutId id="2147488738" r:id="rId10"/>
    <p:sldLayoutId id="2147488739" r:id="rId11"/>
    <p:sldLayoutId id="2147488740" r:id="rId12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grada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 naslova matrice</a:t>
            </a:r>
          </a:p>
        </p:txBody>
      </p:sp>
      <p:sp>
        <p:nvSpPr>
          <p:cNvPr id="16387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3BBF579-B985-4DCF-AC68-8F607CCFF989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41" r:id="rId1"/>
    <p:sldLayoutId id="2147488742" r:id="rId2"/>
    <p:sldLayoutId id="2147488743" r:id="rId3"/>
    <p:sldLayoutId id="2147488744" r:id="rId4"/>
    <p:sldLayoutId id="2147488745" r:id="rId5"/>
    <p:sldLayoutId id="2147488746" r:id="rId6"/>
    <p:sldLayoutId id="2147488747" r:id="rId7"/>
    <p:sldLayoutId id="2147488748" r:id="rId8"/>
    <p:sldLayoutId id="2147488749" r:id="rId9"/>
    <p:sldLayoutId id="2147488750" r:id="rId10"/>
    <p:sldLayoutId id="2147488751" r:id="rId11"/>
    <p:sldLayoutId id="2147488752" r:id="rId12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grada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 naslova matrice</a:t>
            </a:r>
          </a:p>
        </p:txBody>
      </p:sp>
      <p:sp>
        <p:nvSpPr>
          <p:cNvPr id="29699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1EAA6EA-83A8-4818-A999-D4259A17537F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53" r:id="rId1"/>
    <p:sldLayoutId id="2147488754" r:id="rId2"/>
    <p:sldLayoutId id="2147488755" r:id="rId3"/>
    <p:sldLayoutId id="2147488756" r:id="rId4"/>
    <p:sldLayoutId id="2147488757" r:id="rId5"/>
    <p:sldLayoutId id="2147488758" r:id="rId6"/>
    <p:sldLayoutId id="2147488759" r:id="rId7"/>
    <p:sldLayoutId id="2147488760" r:id="rId8"/>
    <p:sldLayoutId id="2147488761" r:id="rId9"/>
    <p:sldLayoutId id="2147488762" r:id="rId10"/>
    <p:sldLayoutId id="2147488763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Ograda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 naslova matrice</a:t>
            </a:r>
          </a:p>
        </p:txBody>
      </p:sp>
      <p:sp>
        <p:nvSpPr>
          <p:cNvPr id="41987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966F20A-CAE8-412F-8317-E15F30CF6F55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64" r:id="rId1"/>
    <p:sldLayoutId id="2147488765" r:id="rId2"/>
    <p:sldLayoutId id="2147488766" r:id="rId3"/>
    <p:sldLayoutId id="2147488767" r:id="rId4"/>
    <p:sldLayoutId id="2147488768" r:id="rId5"/>
    <p:sldLayoutId id="2147488769" r:id="rId6"/>
    <p:sldLayoutId id="2147488770" r:id="rId7"/>
    <p:sldLayoutId id="2147488771" r:id="rId8"/>
    <p:sldLayoutId id="2147488772" r:id="rId9"/>
    <p:sldLayoutId id="2147488773" r:id="rId10"/>
    <p:sldLayoutId id="2147488774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Ograda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 naslova matrice</a:t>
            </a:r>
          </a:p>
        </p:txBody>
      </p:sp>
      <p:sp>
        <p:nvSpPr>
          <p:cNvPr id="54275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C86DA84-996D-4853-83AF-568140EAEED9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75" r:id="rId1"/>
    <p:sldLayoutId id="2147488776" r:id="rId2"/>
    <p:sldLayoutId id="2147488777" r:id="rId3"/>
    <p:sldLayoutId id="2147488778" r:id="rId4"/>
    <p:sldLayoutId id="2147488779" r:id="rId5"/>
    <p:sldLayoutId id="2147488780" r:id="rId6"/>
    <p:sldLayoutId id="2147488781" r:id="rId7"/>
    <p:sldLayoutId id="2147488782" r:id="rId8"/>
    <p:sldLayoutId id="2147488783" r:id="rId9"/>
    <p:sldLayoutId id="2147488784" r:id="rId10"/>
    <p:sldLayoutId id="2147488785" r:id="rId11"/>
    <p:sldLayoutId id="2147488786" r:id="rId12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Ograda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 naslova matrice</a:t>
            </a:r>
          </a:p>
        </p:txBody>
      </p:sp>
      <p:sp>
        <p:nvSpPr>
          <p:cNvPr id="67587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7C41B42B-8A16-4616-9787-675E14C1B95B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87" r:id="rId1"/>
    <p:sldLayoutId id="2147488788" r:id="rId2"/>
    <p:sldLayoutId id="2147488789" r:id="rId3"/>
    <p:sldLayoutId id="2147488790" r:id="rId4"/>
    <p:sldLayoutId id="2147488791" r:id="rId5"/>
    <p:sldLayoutId id="2147488792" r:id="rId6"/>
    <p:sldLayoutId id="2147488793" r:id="rId7"/>
    <p:sldLayoutId id="2147488794" r:id="rId8"/>
    <p:sldLayoutId id="2147488795" r:id="rId9"/>
    <p:sldLayoutId id="2147488796" r:id="rId10"/>
    <p:sldLayoutId id="2147488797" r:id="rId11"/>
    <p:sldLayoutId id="2147488798" r:id="rId12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Ograda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 naslova matrice</a:t>
            </a:r>
          </a:p>
        </p:txBody>
      </p:sp>
      <p:sp>
        <p:nvSpPr>
          <p:cNvPr id="80899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F3AF219-984B-42ED-A28C-B4877B13BBE6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99" r:id="rId1"/>
    <p:sldLayoutId id="2147488800" r:id="rId2"/>
    <p:sldLayoutId id="2147488801" r:id="rId3"/>
    <p:sldLayoutId id="2147488802" r:id="rId4"/>
    <p:sldLayoutId id="2147488803" r:id="rId5"/>
    <p:sldLayoutId id="2147488804" r:id="rId6"/>
    <p:sldLayoutId id="2147488805" r:id="rId7"/>
    <p:sldLayoutId id="2147488806" r:id="rId8"/>
    <p:sldLayoutId id="2147488807" r:id="rId9"/>
    <p:sldLayoutId id="2147488808" r:id="rId10"/>
    <p:sldLayoutId id="2147488809" r:id="rId11"/>
    <p:sldLayoutId id="2147488810" r:id="rId12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Ograda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 naslova matrice</a:t>
            </a:r>
          </a:p>
        </p:txBody>
      </p:sp>
      <p:sp>
        <p:nvSpPr>
          <p:cNvPr id="94211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B8EBB72-60C6-4050-A0D5-11E32125B70C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11" r:id="rId1"/>
    <p:sldLayoutId id="2147488812" r:id="rId2"/>
    <p:sldLayoutId id="2147488813" r:id="rId3"/>
    <p:sldLayoutId id="2147488814" r:id="rId4"/>
    <p:sldLayoutId id="2147488815" r:id="rId5"/>
    <p:sldLayoutId id="2147488816" r:id="rId6"/>
    <p:sldLayoutId id="2147488817" r:id="rId7"/>
    <p:sldLayoutId id="2147488818" r:id="rId8"/>
    <p:sldLayoutId id="2147488819" r:id="rId9"/>
    <p:sldLayoutId id="2147488820" r:id="rId10"/>
    <p:sldLayoutId id="2147488821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Ograda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 naslova matrice</a:t>
            </a:r>
          </a:p>
        </p:txBody>
      </p:sp>
      <p:sp>
        <p:nvSpPr>
          <p:cNvPr id="106499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r>
              <a:rPr lang="sl-SI"/>
              <a:t>www.amrop.si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58" r:id="rId1"/>
    <p:sldLayoutId id="2147488859" r:id="rId2"/>
    <p:sldLayoutId id="2147488860" r:id="rId3"/>
    <p:sldLayoutId id="2147488861" r:id="rId4"/>
    <p:sldLayoutId id="2147488862" r:id="rId5"/>
    <p:sldLayoutId id="2147488863" r:id="rId6"/>
    <p:sldLayoutId id="2147488864" r:id="rId7"/>
    <p:sldLayoutId id="2147488865" r:id="rId8"/>
    <p:sldLayoutId id="2147488866" r:id="rId9"/>
    <p:sldLayoutId id="2147488867" r:id="rId10"/>
    <p:sldLayoutId id="2147488868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Ograda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 naslova matrice</a:t>
            </a:r>
          </a:p>
        </p:txBody>
      </p:sp>
      <p:sp>
        <p:nvSpPr>
          <p:cNvPr id="118787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7AEA11C-7B3A-4FA2-887F-C8862FDEE129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22" r:id="rId1"/>
    <p:sldLayoutId id="2147488823" r:id="rId2"/>
    <p:sldLayoutId id="2147488824" r:id="rId3"/>
    <p:sldLayoutId id="2147488825" r:id="rId4"/>
    <p:sldLayoutId id="2147488826" r:id="rId5"/>
    <p:sldLayoutId id="2147488827" r:id="rId6"/>
    <p:sldLayoutId id="2147488828" r:id="rId7"/>
    <p:sldLayoutId id="2147488829" r:id="rId8"/>
    <p:sldLayoutId id="2147488830" r:id="rId9"/>
    <p:sldLayoutId id="2147488831" r:id="rId10"/>
    <p:sldLayoutId id="2147488832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Ograda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 naslova matrice</a:t>
            </a:r>
          </a:p>
        </p:txBody>
      </p:sp>
      <p:sp>
        <p:nvSpPr>
          <p:cNvPr id="131075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33F67C6-8800-45CE-973A-D09FBA806E1E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33" r:id="rId1"/>
    <p:sldLayoutId id="2147488834" r:id="rId2"/>
    <p:sldLayoutId id="2147488835" r:id="rId3"/>
    <p:sldLayoutId id="2147488836" r:id="rId4"/>
    <p:sldLayoutId id="2147488837" r:id="rId5"/>
    <p:sldLayoutId id="2147488838" r:id="rId6"/>
    <p:sldLayoutId id="2147488839" r:id="rId7"/>
    <p:sldLayoutId id="2147488840" r:id="rId8"/>
    <p:sldLayoutId id="2147488841" r:id="rId9"/>
    <p:sldLayoutId id="2147488842" r:id="rId10"/>
    <p:sldLayoutId id="2147488843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Ograda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 naslova matrice</a:t>
            </a:r>
          </a:p>
        </p:txBody>
      </p:sp>
      <p:sp>
        <p:nvSpPr>
          <p:cNvPr id="143363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FC7A7A53-EB00-4B8C-B052-277394475FB3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44" r:id="rId1"/>
    <p:sldLayoutId id="2147488845" r:id="rId2"/>
    <p:sldLayoutId id="2147488846" r:id="rId3"/>
    <p:sldLayoutId id="2147488847" r:id="rId4"/>
    <p:sldLayoutId id="2147488848" r:id="rId5"/>
    <p:sldLayoutId id="2147488849" r:id="rId6"/>
    <p:sldLayoutId id="2147488850" r:id="rId7"/>
    <p:sldLayoutId id="2147488851" r:id="rId8"/>
    <p:sldLayoutId id="2147488852" r:id="rId9"/>
    <p:sldLayoutId id="2147488853" r:id="rId10"/>
    <p:sldLayoutId id="2147488854" r:id="rId11"/>
    <p:sldLayoutId id="2147488855" r:id="rId12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C8B693-6EB3-D6BD-841E-B0FC830DD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11C5CA-D69E-F97F-5097-97B156140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109C1-DDEB-A22E-27DE-04ABAA00F0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D67C1-10B6-4755-9ADA-3E2612EF4EF5}" type="datetimeFigureOut">
              <a:rPr lang="hr-HR" smtClean="0"/>
              <a:t>18.10.2023.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5C872-14E7-3DE7-F318-56D8CBE6C7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41101-D010-19DA-9582-30A46F1CB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6C9F2-6D99-4D65-A35A-5D48D001B83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8546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885" r:id="rId1"/>
    <p:sldLayoutId id="2147488886" r:id="rId2"/>
    <p:sldLayoutId id="2147488887" r:id="rId3"/>
    <p:sldLayoutId id="2147488888" r:id="rId4"/>
    <p:sldLayoutId id="2147488889" r:id="rId5"/>
    <p:sldLayoutId id="2147488890" r:id="rId6"/>
    <p:sldLayoutId id="2147488891" r:id="rId7"/>
    <p:sldLayoutId id="2147488892" r:id="rId8"/>
    <p:sldLayoutId id="2147488893" r:id="rId9"/>
    <p:sldLayoutId id="2147488894" r:id="rId10"/>
    <p:sldLayoutId id="21474888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hr/url?sa=i&amp;rct=j&amp;q=&amp;esrc=s&amp;source=images&amp;cd=&amp;cad=rja&amp;uact=8&amp;ved=0CAcQjRxqFQoTCIfi8vvkyMcCFUFvFAoda_oNug&amp;url=http://www.logosnap.com/blog/logosnap-blog-launch/logosnap-blog-launch/&amp;ei=xcLeVcfrKMHeUev0t9AL&amp;psig=AFQjCNEf-MgZXrWhQtWGVzDe5Uyc9iaCrA&amp;ust=144074860228742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10"/>
          <p:cNvSpPr>
            <a:spLocks noChangeArrowheads="1"/>
          </p:cNvSpPr>
          <p:nvPr/>
        </p:nvSpPr>
        <p:spPr bwMode="auto">
          <a:xfrm>
            <a:off x="228600" y="1600201"/>
            <a:ext cx="6096000" cy="21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pl-PL" b="1" dirty="0"/>
          </a:p>
          <a:p>
            <a:pPr>
              <a:lnSpc>
                <a:spcPct val="90000"/>
              </a:lnSpc>
            </a:pPr>
            <a:endParaRPr lang="pl-PL" sz="2000" b="1" dirty="0"/>
          </a:p>
          <a:p>
            <a:pPr>
              <a:lnSpc>
                <a:spcPct val="90000"/>
              </a:lnSpc>
            </a:pPr>
            <a:r>
              <a:rPr lang="pl-PL" sz="3600" b="1" i="1" dirty="0">
                <a:solidFill>
                  <a:srgbClr val="9F1F63"/>
                </a:solidFill>
              </a:rPr>
              <a:t>„Digitalni prodajni predstavnik – tko je to, treba li nam?”</a:t>
            </a:r>
            <a:endParaRPr lang="pl-PL" sz="1600" dirty="0"/>
          </a:p>
        </p:txBody>
      </p:sp>
      <p:sp>
        <p:nvSpPr>
          <p:cNvPr id="158722" name="Text Box 12"/>
          <p:cNvSpPr txBox="1">
            <a:spLocks noChangeArrowheads="1"/>
          </p:cNvSpPr>
          <p:nvPr/>
        </p:nvSpPr>
        <p:spPr bwMode="auto">
          <a:xfrm>
            <a:off x="381000" y="5943600"/>
            <a:ext cx="541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sz="1600" dirty="0"/>
              <a:t>Željko Šundov, Principal, Amrop Adria</a:t>
            </a:r>
            <a:r>
              <a:rPr lang="en-US" sz="1600" dirty="0"/>
              <a:t> - </a:t>
            </a:r>
            <a:r>
              <a:rPr lang="hr-HR" sz="1600" dirty="0"/>
              <a:t>Zagreb</a:t>
            </a:r>
          </a:p>
          <a:p>
            <a:endParaRPr lang="en-US" sz="1600" dirty="0"/>
          </a:p>
        </p:txBody>
      </p:sp>
      <p:pic>
        <p:nvPicPr>
          <p:cNvPr id="6" name="Picture 2" descr="http://www.logosnap.com/blog/wp-content/uploads/2012/08/logosnap-blog-launch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032463"/>
            <a:ext cx="54102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1981200"/>
            <a:ext cx="8077199" cy="2204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052" dirty="0">
              <a:highlight>
                <a:srgbClr val="F15A29"/>
              </a:highlight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2599" y="2352505"/>
            <a:ext cx="6148761" cy="1371658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009959" marR="4344" indent="-999099" algn="r">
              <a:lnSpc>
                <a:spcPts val="5815"/>
              </a:lnSpc>
            </a:pPr>
            <a:r>
              <a:rPr lang="hr-HR" sz="4874" b="1" spc="47" dirty="0">
                <a:solidFill>
                  <a:schemeClr val="bg1"/>
                </a:solidFill>
              </a:rPr>
              <a:t>Sve kreće od kupca! </a:t>
            </a:r>
            <a:r>
              <a:rPr lang="hr-HR" b="1" spc="47" dirty="0">
                <a:solidFill>
                  <a:schemeClr val="bg1"/>
                </a:solidFill>
              </a:rPr>
              <a:t>Louis XIV</a:t>
            </a:r>
            <a:endParaRPr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329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914400"/>
            <a:ext cx="7009663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hr-HR" sz="4000" dirty="0">
                <a:latin typeface="Arial"/>
                <a:cs typeface="Arial"/>
              </a:rPr>
              <a:t>„</a:t>
            </a:r>
            <a:r>
              <a:rPr lang="hr-HR" sz="4000" b="1" dirty="0">
                <a:latin typeface="Arial"/>
                <a:cs typeface="Arial"/>
              </a:rPr>
              <a:t>HARD” </a:t>
            </a:r>
            <a:r>
              <a:rPr lang="hr-HR" sz="4000" b="1" dirty="0" err="1">
                <a:latin typeface="Arial"/>
                <a:cs typeface="Arial"/>
              </a:rPr>
              <a:t>v.s</a:t>
            </a:r>
            <a:r>
              <a:rPr lang="hr-HR" sz="4000" b="1" dirty="0">
                <a:latin typeface="Arial"/>
                <a:cs typeface="Arial"/>
              </a:rPr>
              <a:t>. „SOFT”</a:t>
            </a:r>
            <a:endParaRPr sz="4000" b="1" dirty="0">
              <a:latin typeface="Arial"/>
              <a:cs typeface="Arial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54E1F7BB-F46B-45C2-AD50-8034E9977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76400"/>
            <a:ext cx="3657600" cy="45720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lIns="182880" tIns="182880" rIns="18288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HARD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Vizija</a:t>
            </a:r>
            <a:r>
              <a:rPr kumimoji="0" lang="hr-HR" sz="1800" b="1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i p</a:t>
            </a: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oslovna ideja</a:t>
            </a: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Analiza poslovanja i istraživanje</a:t>
            </a: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Ciljevi</a:t>
            </a: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Strategije</a:t>
            </a: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Planiranje, budžetiranje…</a:t>
            </a: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Prodajno planiranje, </a:t>
            </a: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planiranje kupaca i prodajna baza</a:t>
            </a: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Izvještavanje</a:t>
            </a: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CRM i Poslovni i prodajni procesi</a:t>
            </a: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Metode rada </a:t>
            </a: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Sales </a:t>
            </a:r>
            <a:r>
              <a:rPr kumimoji="0" lang="hr-HR" sz="18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Handbook</a:t>
            </a:r>
            <a:endParaRPr kumimoji="0" lang="hr-HR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B5B67D35-940C-4D79-B637-53A545DBC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676400"/>
            <a:ext cx="3581400" cy="4572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lIns="182880" tIns="182880" rIns="18288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SOFT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Komunikacija (aktivno slušanje. tehnika pitanja, pozitivan stav, asertivnost, govor tijela…)</a:t>
            </a: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Prodajni razgovori (priprema, prvi dojma, analiza i tehnika pitanja, argumentacija, zaključivanje, rada nakon posjete)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Razgovori i sastanci s članovima prodajnog tima</a:t>
            </a: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Motivacija</a:t>
            </a:r>
          </a:p>
          <a:p>
            <a:pPr marL="185738" marR="0" lvl="0" indent="-1857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r-H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Zajedničke posjete….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6606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3"/>
          <p:cNvSpPr>
            <a:spLocks noGrp="1"/>
          </p:cNvSpPr>
          <p:nvPr>
            <p:ph type="dt" sz="quarter" idx="429496729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en-US" altLang="sr-Latn-RS" dirty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685800"/>
            <a:ext cx="8108950" cy="533400"/>
          </a:xfrm>
        </p:spPr>
        <p:txBody>
          <a:bodyPr/>
          <a:lstStyle/>
          <a:p>
            <a:pPr eaLnBrk="1" hangingPunct="1"/>
            <a:r>
              <a:rPr lang="hr-HR" altLang="sr-Latn-RS" sz="3200" dirty="0">
                <a:solidFill>
                  <a:schemeClr val="bg2"/>
                </a:solidFill>
              </a:rPr>
              <a:t>Konferencija o prodaji</a:t>
            </a:r>
            <a:endParaRPr lang="en-US" altLang="sr-Latn-RS" sz="3200" dirty="0">
              <a:solidFill>
                <a:schemeClr val="bg2"/>
              </a:solidFill>
            </a:endParaRP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0730" y="1543050"/>
            <a:ext cx="8229600" cy="4602163"/>
          </a:xfrm>
        </p:spPr>
        <p:txBody>
          <a:bodyPr/>
          <a:lstStyle/>
          <a:p>
            <a:pPr marL="0" indent="0" eaLnBrk="1" hangingPunct="1"/>
            <a:r>
              <a:rPr lang="hr-HR" altLang="sr-Latn-RS" sz="2400" b="1" i="1" dirty="0"/>
              <a:t>Što je potrebno da bi uspjeli ?</a:t>
            </a:r>
          </a:p>
          <a:p>
            <a:pPr marL="609600" indent="-609600" eaLnBrk="1" hangingPunct="1">
              <a:buFontTx/>
              <a:buNone/>
            </a:pPr>
            <a:endParaRPr lang="hr-HR" altLang="sr-Latn-RS" sz="2400" dirty="0"/>
          </a:p>
          <a:p>
            <a:pPr marL="609600" indent="-609600" eaLnBrk="1" hangingPunct="1">
              <a:buFontTx/>
              <a:buNone/>
            </a:pPr>
            <a:r>
              <a:rPr lang="hr-HR" altLang="sr-Latn-RS" sz="2400" dirty="0"/>
              <a:t>	Kombinacija znanja i vještina unutar obje strane</a:t>
            </a:r>
          </a:p>
          <a:p>
            <a:pPr marL="609600" indent="-609600" eaLnBrk="1" hangingPunct="1">
              <a:buFontTx/>
              <a:buNone/>
            </a:pPr>
            <a:r>
              <a:rPr lang="en-US" altLang="sr-Latn-RS" dirty="0"/>
              <a:t> </a:t>
            </a:r>
            <a:endParaRPr lang="hr-HR" altLang="sr-Latn-RS" dirty="0"/>
          </a:p>
          <a:p>
            <a:pPr marL="1095375" lvl="3" indent="-285750" eaLnBrk="1" hangingPunct="1">
              <a:buFont typeface="Wingdings" panose="05000000000000000000" pitchFamily="2" charset="2"/>
              <a:buChar char="§"/>
            </a:pPr>
            <a:r>
              <a:rPr lang="en-US" altLang="sr-Latn-RS" dirty="0"/>
              <a:t>“hard facts” (</a:t>
            </a:r>
            <a:r>
              <a:rPr lang="hr-HR" altLang="sr-Latn-RS" dirty="0"/>
              <a:t>planiranje, procesi, sistemi rada</a:t>
            </a:r>
            <a:r>
              <a:rPr lang="en-US" altLang="sr-Latn-RS" dirty="0"/>
              <a:t>)  </a:t>
            </a:r>
            <a:r>
              <a:rPr lang="hr-HR" altLang="sr-Latn-RS" dirty="0"/>
              <a:t>i</a:t>
            </a:r>
            <a:r>
              <a:rPr lang="en-US" altLang="sr-Latn-RS" dirty="0"/>
              <a:t> </a:t>
            </a:r>
            <a:endParaRPr lang="hr-HR" altLang="sr-Latn-RS" dirty="0"/>
          </a:p>
          <a:p>
            <a:pPr marL="809625" lvl="3" indent="0" eaLnBrk="1" hangingPunct="1"/>
            <a:r>
              <a:rPr lang="en-US" altLang="sr-Latn-RS" dirty="0"/>
              <a:t> </a:t>
            </a:r>
            <a:endParaRPr lang="hr-HR" altLang="sr-Latn-RS" dirty="0"/>
          </a:p>
          <a:p>
            <a:pPr marL="1095375" lvl="3" indent="-285750" eaLnBrk="1" hangingPunct="1">
              <a:buFont typeface="Wingdings" panose="05000000000000000000" pitchFamily="2" charset="2"/>
              <a:buChar char="§"/>
            </a:pPr>
            <a:r>
              <a:rPr lang="en-US" altLang="sr-Latn-RS" dirty="0"/>
              <a:t>“soft skills”</a:t>
            </a:r>
            <a:r>
              <a:rPr lang="hr-HR" altLang="sr-Latn-RS" dirty="0"/>
              <a:t>( komunikacija, motivacija, </a:t>
            </a:r>
            <a:r>
              <a:rPr lang="hr-HR" altLang="sr-Latn-RS" dirty="0" err="1"/>
              <a:t>coaching</a:t>
            </a:r>
            <a:r>
              <a:rPr lang="hr-HR" altLang="sr-Latn-RS" dirty="0"/>
              <a:t> itd...)</a:t>
            </a:r>
            <a:endParaRPr lang="en-US" altLang="sr-Latn-R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3962400"/>
            <a:ext cx="533400" cy="533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310731"/>
            <a:ext cx="6858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8898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0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8788" y="1066801"/>
            <a:ext cx="8391525" cy="5422900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hr-H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 pitanja..</a:t>
            </a:r>
          </a:p>
          <a:p>
            <a:pPr marL="0" indent="0" algn="ctr">
              <a:defRPr/>
            </a:pPr>
            <a:endParaRPr lang="hr-HR" sz="24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buFont typeface="Wingdings" pitchFamily="2" charset="2"/>
              <a:buChar char="§"/>
              <a:defRPr/>
            </a:pPr>
            <a:r>
              <a:rPr lang="hr-HR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Koliko Vas radi direktno u prodaji?</a:t>
            </a:r>
          </a:p>
          <a:p>
            <a:pPr algn="ctr">
              <a:buFont typeface="Wingdings" pitchFamily="2" charset="2"/>
              <a:buChar char="§"/>
              <a:defRPr/>
            </a:pPr>
            <a:r>
              <a:rPr lang="hr-HR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Ima li netko iz marketinga?</a:t>
            </a:r>
          </a:p>
          <a:p>
            <a:pPr algn="ctr">
              <a:buFont typeface="Wingdings" pitchFamily="2" charset="2"/>
              <a:buChar char="§"/>
              <a:defRPr/>
            </a:pPr>
            <a:r>
              <a:rPr lang="hr-HR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Koliko Vas je na vodstveno – menadžerskim pozicijama?</a:t>
            </a:r>
          </a:p>
          <a:p>
            <a:pPr algn="ctr">
              <a:buFont typeface="Wingdings" pitchFamily="2" charset="2"/>
              <a:buChar char="§"/>
              <a:defRPr/>
            </a:pPr>
            <a:r>
              <a:rPr lang="hr-HR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B2B ?</a:t>
            </a:r>
          </a:p>
          <a:p>
            <a:pPr algn="ctr">
              <a:buFont typeface="Wingdings" pitchFamily="2" charset="2"/>
              <a:buChar char="§"/>
              <a:defRPr/>
            </a:pPr>
            <a:r>
              <a:rPr lang="hr-HR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B2C ?</a:t>
            </a:r>
          </a:p>
          <a:p>
            <a:pPr algn="ctr">
              <a:buFont typeface="Wingdings" pitchFamily="2" charset="2"/>
              <a:buChar char="§"/>
              <a:defRPr/>
            </a:pPr>
            <a:r>
              <a:rPr lang="hr-HR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 li je možda netko bio na mojim predavanju prošlih godina?</a:t>
            </a:r>
            <a:endParaRPr lang="en-GB" sz="4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buClr>
                <a:srgbClr val="FF9900"/>
              </a:buClr>
              <a:buSzPct val="90000"/>
              <a:defRPr/>
            </a:pPr>
            <a:endParaRPr lang="en-GB" sz="4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b="1" dirty="0">
                <a:solidFill>
                  <a:srgbClr val="CC0000"/>
                </a:solidFill>
              </a:rPr>
              <a:t>Ups! </a:t>
            </a:r>
            <a:r>
              <a:rPr lang="en-US" b="1" dirty="0">
                <a:solidFill>
                  <a:srgbClr val="CC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7461038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774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2774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0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27740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2774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0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27740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0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27740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0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27740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401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1052513" y="2349500"/>
            <a:ext cx="244951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Fokusirani smo na jedinstvene potrebe naših klijenata</a:t>
            </a:r>
            <a:r>
              <a:rPr lang="en-GB" sz="1600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, </a:t>
            </a:r>
            <a:r>
              <a:rPr lang="hr-HR" sz="1600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radimo zajedno s njima</a:t>
            </a:r>
            <a:endParaRPr lang="en-GB" sz="1600" dirty="0"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ekasno i fleksibilno, kako bi osigurali lidere spremne na promjene, koji im pomažu u pripremama za poslovanje u budućnosti.</a:t>
            </a:r>
            <a:endParaRPr lang="en-GB" sz="1600" dirty="0"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60779" name="Rectangle 2"/>
          <p:cNvSpPr txBox="1">
            <a:spLocks noChangeArrowheads="1"/>
          </p:cNvSpPr>
          <p:nvPr/>
        </p:nvSpPr>
        <p:spPr bwMode="auto">
          <a:xfrm>
            <a:off x="533400" y="361950"/>
            <a:ext cx="6324600" cy="3603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1" hangingPunct="1"/>
            <a:r>
              <a:rPr lang="pl-PL" sz="2000" b="1" dirty="0">
                <a:solidFill>
                  <a:srgbClr val="000000"/>
                </a:solidFill>
              </a:rPr>
              <a:t>Ja sam...                                                 </a:t>
            </a:r>
            <a:r>
              <a:rPr lang="pl-PL" sz="2000" b="1" i="1" dirty="0">
                <a:solidFill>
                  <a:srgbClr val="000000"/>
                </a:solidFill>
              </a:rPr>
              <a:t>Željko Šundov</a:t>
            </a:r>
            <a:endParaRPr lang="en-US" sz="2000" b="1" i="1" dirty="0">
              <a:solidFill>
                <a:srgbClr val="000000"/>
              </a:solidFill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57200" y="914401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>
                <a:solidFill>
                  <a:schemeClr val="bg2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342900" indent="-165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858838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152525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14970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1954213" indent="-230188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411413" indent="-230188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868613" indent="-230188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325813" indent="-230188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80000"/>
              </a:lnSpc>
              <a:buSzPct val="80000"/>
              <a:buFont typeface="Wingdings" pitchFamily="2" charset="2"/>
              <a:buChar char="Ø"/>
              <a:defRPr/>
            </a:pPr>
            <a:r>
              <a:rPr lang="hr-HR" sz="2000" kern="0" dirty="0">
                <a:latin typeface="Calibri" panose="020F0502020204030204" pitchFamily="34" charset="0"/>
              </a:rPr>
              <a:t>2014 –</a:t>
            </a:r>
          </a:p>
          <a:p>
            <a:pPr marL="0" indent="0" eaLnBrk="1" hangingPunct="1">
              <a:lnSpc>
                <a:spcPct val="80000"/>
              </a:lnSpc>
              <a:buSzPct val="80000"/>
              <a:defRPr/>
            </a:pPr>
            <a:r>
              <a:rPr lang="hr-HR" sz="2000" b="1" kern="0" dirty="0">
                <a:latin typeface="Calibri" panose="020F0502020204030204" pitchFamily="34" charset="0"/>
              </a:rPr>
              <a:t>     AMROP Adria, </a:t>
            </a:r>
            <a:r>
              <a:rPr lang="hr-HR" sz="2000" kern="0" dirty="0">
                <a:latin typeface="Calibri" panose="020F0502020204030204" pitchFamily="34" charset="0"/>
              </a:rPr>
              <a:t>Principal</a:t>
            </a:r>
          </a:p>
          <a:p>
            <a:pPr eaLnBrk="1" hangingPunct="1">
              <a:lnSpc>
                <a:spcPct val="80000"/>
              </a:lnSpc>
              <a:buSzPct val="80000"/>
              <a:buFont typeface="Wingdings" pitchFamily="2" charset="2"/>
              <a:buChar char="Ø"/>
              <a:defRPr/>
            </a:pPr>
            <a:r>
              <a:rPr lang="hr-HR" sz="2000" kern="0" dirty="0">
                <a:latin typeface="Calibri" panose="020F0502020204030204" pitchFamily="34" charset="0"/>
              </a:rPr>
              <a:t>2013 - 2014</a:t>
            </a:r>
          </a:p>
          <a:p>
            <a:pPr marL="0" indent="0" eaLnBrk="1" hangingPunct="1">
              <a:lnSpc>
                <a:spcPct val="80000"/>
              </a:lnSpc>
              <a:buSzPct val="80000"/>
              <a:buFontTx/>
              <a:buNone/>
              <a:defRPr/>
            </a:pPr>
            <a:r>
              <a:rPr lang="hr-HR" sz="2000" kern="0" dirty="0">
                <a:latin typeface="Calibri" panose="020F0502020204030204" pitchFamily="34" charset="0"/>
              </a:rPr>
              <a:t>     </a:t>
            </a:r>
            <a:r>
              <a:rPr lang="hr-HR" sz="2000" b="1" kern="0" dirty="0">
                <a:latin typeface="Calibri" panose="020F0502020204030204" pitchFamily="34" charset="0"/>
              </a:rPr>
              <a:t>Integra Group Zagreb</a:t>
            </a:r>
            <a:r>
              <a:rPr lang="hr-HR" sz="2000" kern="0" dirty="0">
                <a:latin typeface="Calibri" panose="020F0502020204030204" pitchFamily="34" charset="0"/>
              </a:rPr>
              <a:t>, Interim Manager</a:t>
            </a:r>
            <a:endParaRPr lang="hr-HR" sz="2000" b="1" kern="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SzPct val="80000"/>
              <a:buFont typeface="Wingdings" pitchFamily="2" charset="2"/>
              <a:buChar char="Ø"/>
              <a:defRPr/>
            </a:pPr>
            <a:r>
              <a:rPr lang="hr-HR" sz="2000" kern="0" dirty="0">
                <a:latin typeface="Calibri" panose="020F0502020204030204" pitchFamily="34" charset="0"/>
              </a:rPr>
              <a:t>2010 - 2013</a:t>
            </a:r>
          </a:p>
          <a:p>
            <a:pPr marL="0" indent="0" eaLnBrk="1" hangingPunct="1">
              <a:lnSpc>
                <a:spcPct val="80000"/>
              </a:lnSpc>
              <a:buSzPct val="80000"/>
              <a:buFontTx/>
              <a:buNone/>
              <a:defRPr/>
            </a:pPr>
            <a:r>
              <a:rPr lang="hr-HR" sz="2000" b="1" kern="0" dirty="0">
                <a:latin typeface="Calibri" panose="020F0502020204030204" pitchFamily="34" charset="0"/>
              </a:rPr>
              <a:t>     TLM-TVP i Aluflexpack Grupa</a:t>
            </a:r>
            <a:r>
              <a:rPr lang="hr-HR" sz="2000" kern="0" dirty="0">
                <a:latin typeface="Calibri" panose="020F0502020204030204" pitchFamily="34" charset="0"/>
              </a:rPr>
              <a:t>, Interim Manager – član Uprave</a:t>
            </a:r>
          </a:p>
          <a:p>
            <a:pPr eaLnBrk="1" hangingPunct="1">
              <a:lnSpc>
                <a:spcPct val="80000"/>
              </a:lnSpc>
              <a:buSzPct val="80000"/>
              <a:buFont typeface="Wingdings" pitchFamily="2" charset="2"/>
              <a:buChar char="Ø"/>
              <a:defRPr/>
            </a:pPr>
            <a:r>
              <a:rPr lang="hr-HR" sz="2000" kern="0" dirty="0">
                <a:latin typeface="Calibri" panose="020F0502020204030204" pitchFamily="34" charset="0"/>
              </a:rPr>
              <a:t>2008 – 2010</a:t>
            </a:r>
          </a:p>
          <a:p>
            <a:pPr marL="0" indent="0" eaLnBrk="1" hangingPunct="1">
              <a:lnSpc>
                <a:spcPct val="80000"/>
              </a:lnSpc>
              <a:buSzPct val="80000"/>
              <a:buFontTx/>
              <a:buNone/>
              <a:defRPr/>
            </a:pPr>
            <a:r>
              <a:rPr lang="hr-HR" sz="2000" kern="0" dirty="0">
                <a:latin typeface="Calibri" panose="020F0502020204030204" pitchFamily="34" charset="0"/>
              </a:rPr>
              <a:t>     </a:t>
            </a:r>
            <a:r>
              <a:rPr lang="hr-HR" sz="2000" b="1" kern="0" dirty="0">
                <a:latin typeface="Calibri" panose="020F0502020204030204" pitchFamily="34" charset="0"/>
              </a:rPr>
              <a:t>Nexe Grupa</a:t>
            </a:r>
            <a:r>
              <a:rPr lang="hr-HR" sz="2000" kern="0" dirty="0">
                <a:latin typeface="Calibri" panose="020F0502020204030204" pitchFamily="34" charset="0"/>
              </a:rPr>
              <a:t>, Izvršni direktor dodatne djelatnosti </a:t>
            </a:r>
            <a:endParaRPr lang="en-US" sz="2000" kern="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SzPct val="80000"/>
              <a:buFont typeface="Wingdings" pitchFamily="2" charset="2"/>
              <a:buChar char="Ø"/>
              <a:defRPr/>
            </a:pPr>
            <a:r>
              <a:rPr lang="hr-HR" sz="2000" kern="0" dirty="0">
                <a:latin typeface="Calibri" panose="020F0502020204030204" pitchFamily="34" charset="0"/>
              </a:rPr>
              <a:t>2005 -2008</a:t>
            </a:r>
            <a:endParaRPr lang="en-US" sz="2000" kern="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SzPct val="80000"/>
              <a:defRPr/>
            </a:pPr>
            <a:r>
              <a:rPr lang="hr-HR" sz="2000" kern="0" dirty="0">
                <a:latin typeface="Calibri" panose="020F0502020204030204" pitchFamily="34" charset="0"/>
              </a:rPr>
              <a:t>	</a:t>
            </a:r>
            <a:r>
              <a:rPr lang="hr-HR" sz="2000" b="1" kern="0" dirty="0">
                <a:latin typeface="Calibri" panose="020F0502020204030204" pitchFamily="34" charset="0"/>
              </a:rPr>
              <a:t>Business-hr,</a:t>
            </a:r>
            <a:r>
              <a:rPr lang="hr-HR" sz="2000" kern="0" dirty="0">
                <a:latin typeface="Calibri" panose="020F0502020204030204" pitchFamily="34" charset="0"/>
              </a:rPr>
              <a:t> predsjednik Uprave</a:t>
            </a:r>
            <a:endParaRPr lang="en-US" sz="2000" kern="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SzPct val="80000"/>
              <a:buFont typeface="Wingdings" pitchFamily="2" charset="2"/>
              <a:buChar char="Ø"/>
              <a:defRPr/>
            </a:pPr>
            <a:r>
              <a:rPr lang="en-US" sz="2000" i="1" kern="0" dirty="0">
                <a:latin typeface="Calibri" panose="020F0502020204030204" pitchFamily="34" charset="0"/>
              </a:rPr>
              <a:t>199</a:t>
            </a:r>
            <a:r>
              <a:rPr lang="hr-HR" sz="2000" i="1" kern="0" dirty="0">
                <a:latin typeface="Calibri" panose="020F0502020204030204" pitchFamily="34" charset="0"/>
              </a:rPr>
              <a:t>7</a:t>
            </a:r>
            <a:r>
              <a:rPr lang="en-US" sz="2000" i="1" kern="0" dirty="0">
                <a:latin typeface="Calibri" panose="020F0502020204030204" pitchFamily="34" charset="0"/>
              </a:rPr>
              <a:t> - </a:t>
            </a:r>
            <a:r>
              <a:rPr lang="hr-HR" sz="2000" i="1" kern="0" dirty="0">
                <a:latin typeface="Calibri" panose="020F0502020204030204" pitchFamily="34" charset="0"/>
              </a:rPr>
              <a:t>2005</a:t>
            </a:r>
            <a:endParaRPr lang="en-US" sz="2000" i="1" kern="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SzPct val="80000"/>
              <a:defRPr/>
            </a:pPr>
            <a:r>
              <a:rPr lang="en-US" sz="2000" i="1" kern="0" dirty="0">
                <a:latin typeface="Calibri" panose="020F0502020204030204" pitchFamily="34" charset="0"/>
              </a:rPr>
              <a:t>	</a:t>
            </a:r>
            <a:r>
              <a:rPr lang="hr-HR" sz="2000" b="1" i="1" kern="0" dirty="0">
                <a:latin typeface="Calibri" panose="020F0502020204030204" pitchFamily="34" charset="0"/>
              </a:rPr>
              <a:t>Mercuri International, </a:t>
            </a:r>
            <a:r>
              <a:rPr lang="hr-HR" sz="2000" i="1" kern="0" dirty="0">
                <a:latin typeface="Calibri" panose="020F0502020204030204" pitchFamily="34" charset="0"/>
              </a:rPr>
              <a:t>MD i Partner</a:t>
            </a:r>
            <a:endParaRPr lang="hr-HR" sz="2000" b="1" kern="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SzPct val="80000"/>
              <a:defRPr/>
            </a:pPr>
            <a:endParaRPr lang="en-US" sz="2400" kern="0" dirty="0">
              <a:latin typeface="Calibri" panose="020F0502020204030204" pitchFamily="34" charset="0"/>
            </a:endParaRPr>
          </a:p>
          <a:p>
            <a:pPr marL="0" indent="0" eaLnBrk="1" hangingPunct="1">
              <a:lnSpc>
                <a:spcPct val="80000"/>
              </a:lnSpc>
              <a:buSzPct val="80000"/>
              <a:buFontTx/>
              <a:buNone/>
              <a:defRPr/>
            </a:pPr>
            <a:endParaRPr lang="en-US" sz="2000" kern="0" dirty="0"/>
          </a:p>
        </p:txBody>
      </p:sp>
      <p:pic>
        <p:nvPicPr>
          <p:cNvPr id="3" name="Picture 2" descr="A person in a suit">
            <a:extLst>
              <a:ext uri="{FF2B5EF4-FFF2-40B4-BE49-F238E27FC236}">
                <a16:creationId xmlns:a16="http://schemas.microsoft.com/office/drawing/2014/main" id="{13123F24-7584-D817-8E27-EF86D75A5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487" y="1143000"/>
            <a:ext cx="1524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04192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10"/>
          <p:cNvSpPr>
            <a:spLocks noChangeArrowheads="1"/>
          </p:cNvSpPr>
          <p:nvPr/>
        </p:nvSpPr>
        <p:spPr bwMode="auto">
          <a:xfrm>
            <a:off x="381000" y="2209800"/>
            <a:ext cx="502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pl-PL" sz="1600" dirty="0"/>
          </a:p>
          <a:p>
            <a:pPr>
              <a:lnSpc>
                <a:spcPct val="90000"/>
              </a:lnSpc>
            </a:pPr>
            <a:endParaRPr lang="pl-PL" sz="1600" dirty="0"/>
          </a:p>
          <a:p>
            <a:pPr>
              <a:lnSpc>
                <a:spcPct val="120000"/>
              </a:lnSpc>
            </a:pPr>
            <a:endParaRPr lang="pl-PL" sz="1600" dirty="0"/>
          </a:p>
        </p:txBody>
      </p:sp>
      <p:sp>
        <p:nvSpPr>
          <p:cNvPr id="158722" name="Text Box 12"/>
          <p:cNvSpPr txBox="1">
            <a:spLocks noChangeArrowheads="1"/>
          </p:cNvSpPr>
          <p:nvPr/>
        </p:nvSpPr>
        <p:spPr bwMode="auto">
          <a:xfrm>
            <a:off x="381000" y="5943600"/>
            <a:ext cx="541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hr-HR" sz="1600" dirty="0"/>
          </a:p>
          <a:p>
            <a:endParaRPr lang="en-US" sz="1600" dirty="0"/>
          </a:p>
        </p:txBody>
      </p:sp>
      <p:sp>
        <p:nvSpPr>
          <p:cNvPr id="2" name="Polje z besedilom 14"/>
          <p:cNvSpPr txBox="1">
            <a:spLocks noChangeArrowheads="1"/>
          </p:cNvSpPr>
          <p:nvPr/>
        </p:nvSpPr>
        <p:spPr bwMode="auto">
          <a:xfrm>
            <a:off x="1143000" y="2839539"/>
            <a:ext cx="3124200" cy="3015456"/>
          </a:xfrm>
          <a:prstGeom prst="rect">
            <a:avLst/>
          </a:prstGeom>
          <a:solidFill>
            <a:srgbClr val="1B75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6000" tIns="46800" rIns="21600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noProof="1">
              <a:ln>
                <a:noFill/>
              </a:ln>
              <a:solidFill>
                <a:srgbClr val="FFFFFF"/>
              </a:solidFill>
              <a:effectLst/>
              <a:latin typeface="Bliss Pro Regular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noProof="1">
              <a:ln>
                <a:noFill/>
              </a:ln>
              <a:solidFill>
                <a:srgbClr val="FFFFFF"/>
              </a:solidFill>
              <a:effectLst/>
              <a:latin typeface="Bliss Pro Regular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noProof="1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Leaders For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noProof="1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What’s Next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998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Naslov 1"/>
          <p:cNvSpPr>
            <a:spLocks noGrp="1"/>
          </p:cNvSpPr>
          <p:nvPr>
            <p:ph type="title"/>
          </p:nvPr>
        </p:nvSpPr>
        <p:spPr>
          <a:xfrm>
            <a:off x="3505200" y="2514600"/>
            <a:ext cx="5365750" cy="838200"/>
          </a:xfrm>
        </p:spPr>
        <p:txBody>
          <a:bodyPr/>
          <a:lstStyle/>
          <a:p>
            <a:endParaRPr lang="sl-SI" dirty="0"/>
          </a:p>
        </p:txBody>
      </p:sp>
      <p:pic>
        <p:nvPicPr>
          <p:cNvPr id="4098" name="Picture 2" descr="Gerdt Larsson">
            <a:extLst>
              <a:ext uri="{FF2B5EF4-FFF2-40B4-BE49-F238E27FC236}">
                <a16:creationId xmlns:a16="http://schemas.microsoft.com/office/drawing/2014/main" id="{86EF9260-A643-4A04-A8C9-4E34A7540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390775"/>
            <a:ext cx="20764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Johan Carlsson">
            <a:extLst>
              <a:ext uri="{FF2B5EF4-FFF2-40B4-BE49-F238E27FC236}">
                <a16:creationId xmlns:a16="http://schemas.microsoft.com/office/drawing/2014/main" id="{3E5CC714-3471-4892-A2D7-B1F9093FF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905" y="2376635"/>
            <a:ext cx="2063096" cy="206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62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0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5551228" y="-592444"/>
            <a:ext cx="18565021" cy="10688289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endParaRPr lang="hr-HR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>
              <a:defRPr/>
            </a:pPr>
            <a:endParaRPr lang="hr-HR" sz="24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b="1" dirty="0">
              <a:solidFill>
                <a:srgbClr val="CC0000"/>
              </a:solidFill>
            </a:endParaRPr>
          </a:p>
        </p:txBody>
      </p:sp>
      <p:pic>
        <p:nvPicPr>
          <p:cNvPr id="3074" name="Picture 2" descr="New book from 3S – Managing B2B Sales 2025 - 3S">
            <a:extLst>
              <a:ext uri="{FF2B5EF4-FFF2-40B4-BE49-F238E27FC236}">
                <a16:creationId xmlns:a16="http://schemas.microsoft.com/office/drawing/2014/main" id="{861DF942-61B8-4195-86A1-055D1A2A2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011744"/>
            <a:ext cx="4724400" cy="573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01859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774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401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4D895E0B-ED80-4319-935E-6EFDCC673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1676400"/>
            <a:ext cx="8651875" cy="37417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hr-HR" sz="6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Što mislite zašto je ova tema danas na konferenciji?</a:t>
            </a:r>
            <a:endParaRPr lang="en-US" sz="66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820" name="Footer Placeholder 1">
            <a:extLst>
              <a:ext uri="{FF2B5EF4-FFF2-40B4-BE49-F238E27FC236}">
                <a16:creationId xmlns:a16="http://schemas.microsoft.com/office/drawing/2014/main" id="{7704BBA0-F8AE-4D57-A9D2-5FC3DB920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endParaRPr lang="sr-Latn-CS" altLang="sr-Latn-RS" sz="1400"/>
          </a:p>
        </p:txBody>
      </p:sp>
      <p:sp>
        <p:nvSpPr>
          <p:cNvPr id="34821" name="Slide Number Placeholder 2">
            <a:extLst>
              <a:ext uri="{FF2B5EF4-FFF2-40B4-BE49-F238E27FC236}">
                <a16:creationId xmlns:a16="http://schemas.microsoft.com/office/drawing/2014/main" id="{2978A256-C388-49E1-A2A1-D9178291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fld id="{3A28C02C-067E-45A6-9556-4FBF63356BCB}" type="slidenum">
              <a:rPr lang="hr-HR" altLang="sr-Latn-RS" smtClean="0"/>
              <a:pPr eaLnBrk="1" hangingPunct="1"/>
              <a:t>9</a:t>
            </a:fld>
            <a:endParaRPr lang="hr-HR" altLang="sr-Latn-RS" sz="1400"/>
          </a:p>
        </p:txBody>
      </p:sp>
    </p:spTree>
    <p:extLst>
      <p:ext uri="{BB962C8B-B14F-4D97-AF65-F5344CB8AC3E}">
        <p14:creationId xmlns:p14="http://schemas.microsoft.com/office/powerpoint/2010/main" val="163326655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b="1" dirty="0">
                <a:solidFill>
                  <a:srgbClr val="CC0000"/>
                </a:solidFill>
              </a:rPr>
              <a:t>Zašto…</a:t>
            </a:r>
            <a:endParaRPr lang="en-US" sz="3600" b="1" dirty="0">
              <a:solidFill>
                <a:srgbClr val="CC0000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CB08B33-EB8C-D30D-63A8-F187C95AB550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1371600"/>
            <a:ext cx="8316913" cy="51181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>
              <a:defRPr sz="2223" b="0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90952">
              <a:defRPr>
                <a:latin typeface="+mn-lt"/>
                <a:ea typeface="+mn-ea"/>
                <a:cs typeface="+mn-cs"/>
              </a:defRPr>
            </a:lvl2pPr>
            <a:lvl3pPr marL="781903">
              <a:defRPr>
                <a:latin typeface="+mn-lt"/>
                <a:ea typeface="+mn-ea"/>
                <a:cs typeface="+mn-cs"/>
              </a:defRPr>
            </a:lvl3pPr>
            <a:lvl4pPr marL="1172855">
              <a:defRPr>
                <a:latin typeface="+mn-lt"/>
                <a:ea typeface="+mn-ea"/>
                <a:cs typeface="+mn-cs"/>
              </a:defRPr>
            </a:lvl4pPr>
            <a:lvl5pPr marL="1563807">
              <a:defRPr>
                <a:latin typeface="+mn-lt"/>
                <a:ea typeface="+mn-ea"/>
                <a:cs typeface="+mn-cs"/>
              </a:defRPr>
            </a:lvl5pPr>
            <a:lvl6pPr marL="1954759">
              <a:defRPr>
                <a:latin typeface="+mn-lt"/>
                <a:ea typeface="+mn-ea"/>
                <a:cs typeface="+mn-cs"/>
              </a:defRPr>
            </a:lvl6pPr>
            <a:lvl7pPr marL="2345710">
              <a:defRPr>
                <a:latin typeface="+mn-lt"/>
                <a:ea typeface="+mn-ea"/>
                <a:cs typeface="+mn-cs"/>
              </a:defRPr>
            </a:lvl7pPr>
            <a:lvl8pPr marL="2736662">
              <a:defRPr>
                <a:latin typeface="+mn-lt"/>
                <a:ea typeface="+mn-ea"/>
                <a:cs typeface="+mn-cs"/>
              </a:defRPr>
            </a:lvl8pPr>
            <a:lvl9pPr marL="3127614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hr-HR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lang="hr-HR" sz="2400" b="1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kumimoji="0" lang="hr-HR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oslovno okruženje se jako promijenilo</a:t>
            </a:r>
            <a:r>
              <a:rPr kumimoji="0" lang="hr-H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.</a:t>
            </a:r>
            <a:r>
              <a:rPr kumimoji="0" lang="hr-HR" sz="2000" b="0" i="1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000" b="0" i="1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hr-HR" sz="24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Sve od ožujka 2020. </a:t>
            </a:r>
            <a:r>
              <a:rPr lang="hr-HR" sz="2400" b="1" i="1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tjerajući nas da napravimo teške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r-HR" sz="2400" b="1" i="1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odluke i uz to mijenjamo način svog rada puno brže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r-HR" sz="2400" b="1" i="1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nego smo mislili.</a:t>
            </a:r>
            <a:endParaRPr kumimoji="0" lang="hr-HR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400" b="0" i="1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hr-HR" sz="24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Tehnologija i razvoj mogućnosti za kupca - kada odlučuje,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r-HR" sz="2400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kumimoji="0" lang="hr-HR" sz="24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pomogli su.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lang="hr-HR" sz="2400" i="1" kern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hr-HR" sz="24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Zahvaljujući</a:t>
            </a:r>
            <a:r>
              <a:rPr kumimoji="0" lang="hr-HR" sz="2400" b="0" i="1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tome došli smo do novi</a:t>
            </a:r>
            <a:r>
              <a:rPr lang="hr-HR" sz="2400" i="1" kern="0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kumimoji="0" lang="hr-HR" sz="2400" b="0" i="1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mogućnosti, novih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r-HR" sz="2400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kumimoji="0" lang="hr-HR" sz="2400" b="0" i="1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kanala i sl.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90000"/>
              <a:buFontTx/>
              <a:buNone/>
              <a:tabLst/>
              <a:defRPr/>
            </a:pPr>
            <a:endParaRPr kumimoji="0" lang="en-GB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13836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4D895E0B-ED80-4319-935E-6EFDCC673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1676400"/>
            <a:ext cx="8651875" cy="37417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hr-HR" sz="6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Što je digitalna prodaja?</a:t>
            </a:r>
            <a:endParaRPr lang="en-US" sz="66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821" name="Slide Number Placeholder 2">
            <a:extLst>
              <a:ext uri="{FF2B5EF4-FFF2-40B4-BE49-F238E27FC236}">
                <a16:creationId xmlns:a16="http://schemas.microsoft.com/office/drawing/2014/main" id="{2978A256-C388-49E1-A2A1-D9178291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fld id="{3A28C02C-067E-45A6-9556-4FBF63356BCB}" type="slidenum">
              <a:rPr lang="hr-HR" altLang="sr-Latn-RS" smtClean="0"/>
              <a:pPr eaLnBrk="1" hangingPunct="1"/>
              <a:t>11</a:t>
            </a:fld>
            <a:endParaRPr lang="hr-HR" altLang="sr-Latn-RS" sz="1400"/>
          </a:p>
        </p:txBody>
      </p:sp>
    </p:spTree>
    <p:extLst>
      <p:ext uri="{BB962C8B-B14F-4D97-AF65-F5344CB8AC3E}">
        <p14:creationId xmlns:p14="http://schemas.microsoft.com/office/powerpoint/2010/main" val="425814947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4AAFDDDA-C01E-1A65-E1C2-E95F7C512E41}"/>
              </a:ext>
            </a:extLst>
          </p:cNvPr>
          <p:cNvSpPr txBox="1"/>
          <p:nvPr/>
        </p:nvSpPr>
        <p:spPr>
          <a:xfrm>
            <a:off x="304800" y="1219200"/>
            <a:ext cx="8458200" cy="5247492"/>
          </a:xfrm>
          <a:prstGeom prst="rect">
            <a:avLst/>
          </a:prstGeom>
        </p:spPr>
        <p:txBody>
          <a:bodyPr vert="horz" wrap="square" lIns="0" tIns="10317" rIns="0" bIns="0" rtlCol="0">
            <a:spAutoFit/>
          </a:bodyPr>
          <a:lstStyle/>
          <a:p>
            <a:pPr marL="10860" marR="4344" indent="-543" algn="ctr">
              <a:lnSpc>
                <a:spcPct val="100200"/>
              </a:lnSpc>
              <a:spcBef>
                <a:spcPts val="81"/>
              </a:spcBef>
            </a:pPr>
            <a:r>
              <a:rPr lang="hr-HR" sz="5644" spc="4" dirty="0">
                <a:latin typeface="Arial"/>
                <a:cs typeface="Arial"/>
              </a:rPr>
              <a:t>Koliko je važna u Vašem poslu danas? </a:t>
            </a:r>
          </a:p>
          <a:p>
            <a:pPr marL="10860" marR="4344" indent="-543" algn="ctr">
              <a:lnSpc>
                <a:spcPct val="100200"/>
              </a:lnSpc>
              <a:spcBef>
                <a:spcPts val="81"/>
              </a:spcBef>
            </a:pPr>
            <a:r>
              <a:rPr lang="hr-HR" sz="5644" spc="4" dirty="0">
                <a:latin typeface="Arial"/>
                <a:cs typeface="Arial"/>
              </a:rPr>
              <a:t>Da li imate odvojene prodavače? </a:t>
            </a:r>
          </a:p>
          <a:p>
            <a:pPr marL="10860" marR="4344" indent="-543" algn="ctr">
              <a:lnSpc>
                <a:spcPct val="100200"/>
              </a:lnSpc>
              <a:spcBef>
                <a:spcPts val="81"/>
              </a:spcBef>
            </a:pPr>
            <a:r>
              <a:rPr lang="hr-HR" sz="5644" spc="4" dirty="0">
                <a:latin typeface="Arial"/>
                <a:cs typeface="Arial"/>
              </a:rPr>
              <a:t>Ako ne da li bi ih trebali imati?</a:t>
            </a:r>
            <a:endParaRPr sz="5644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008606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b="1" dirty="0">
                <a:solidFill>
                  <a:srgbClr val="0070C0"/>
                </a:solidFill>
              </a:rPr>
              <a:t>Digitalna prodaja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BBF08-8A95-BE98-8426-21059558D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25ACFF7-38BC-30D5-D511-859BC4811D4B}"/>
              </a:ext>
            </a:extLst>
          </p:cNvPr>
          <p:cNvSpPr txBox="1">
            <a:spLocks noChangeArrowheads="1"/>
          </p:cNvSpPr>
          <p:nvPr/>
        </p:nvSpPr>
        <p:spPr>
          <a:xfrm>
            <a:off x="458788" y="1676399"/>
            <a:ext cx="8391525" cy="4813301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>
              <a:defRPr sz="2223" b="0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90952">
              <a:defRPr>
                <a:latin typeface="+mn-lt"/>
                <a:ea typeface="+mn-ea"/>
                <a:cs typeface="+mn-cs"/>
              </a:defRPr>
            </a:lvl2pPr>
            <a:lvl3pPr marL="781903">
              <a:defRPr>
                <a:latin typeface="+mn-lt"/>
                <a:ea typeface="+mn-ea"/>
                <a:cs typeface="+mn-cs"/>
              </a:defRPr>
            </a:lvl3pPr>
            <a:lvl4pPr marL="1172855">
              <a:defRPr>
                <a:latin typeface="+mn-lt"/>
                <a:ea typeface="+mn-ea"/>
                <a:cs typeface="+mn-cs"/>
              </a:defRPr>
            </a:lvl4pPr>
            <a:lvl5pPr marL="1563807">
              <a:defRPr>
                <a:latin typeface="+mn-lt"/>
                <a:ea typeface="+mn-ea"/>
                <a:cs typeface="+mn-cs"/>
              </a:defRPr>
            </a:lvl5pPr>
            <a:lvl6pPr marL="1954759">
              <a:defRPr>
                <a:latin typeface="+mn-lt"/>
                <a:ea typeface="+mn-ea"/>
                <a:cs typeface="+mn-cs"/>
              </a:defRPr>
            </a:lvl6pPr>
            <a:lvl7pPr marL="2345710">
              <a:defRPr>
                <a:latin typeface="+mn-lt"/>
                <a:ea typeface="+mn-ea"/>
                <a:cs typeface="+mn-cs"/>
              </a:defRPr>
            </a:lvl7pPr>
            <a:lvl8pPr marL="2736662">
              <a:defRPr>
                <a:latin typeface="+mn-lt"/>
                <a:ea typeface="+mn-ea"/>
                <a:cs typeface="+mn-cs"/>
              </a:defRPr>
            </a:lvl8pPr>
            <a:lvl9pPr marL="3127614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hr-HR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lang="hr-HR" sz="24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je prodaja koja se odvija kroz </a:t>
            </a:r>
            <a:r>
              <a:rPr lang="hr-HR" sz="2400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virtualne kanale.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hr-HR" sz="2400" kern="0" dirty="0"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hr-HR" sz="24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Postoji puno načina na koji se manifestira </a:t>
            </a:r>
            <a:r>
              <a:rPr lang="hr-HR" sz="2400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digitalna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r-HR" sz="2400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prodaja.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r-HR" sz="2000" b="0" i="1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hr-HR" sz="24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hr-HR" sz="240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No, kompletno se odvija</a:t>
            </a:r>
            <a:r>
              <a:rPr kumimoji="0" lang="hr-HR" sz="240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hr-HR" sz="2400" b="1" i="1" u="none" strike="noStrike" kern="0" cap="none" spc="0" normalizeH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online </a:t>
            </a:r>
            <a:r>
              <a:rPr kumimoji="0" lang="hr-HR" sz="240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i u većini slučajeva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r-HR" sz="2400" i="1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0" lang="hr-HR" sz="240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 omogućava kupcu samostalno navigiranje kroz sadržaj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r-HR" sz="240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  (rađe nego da ga usmjerava prodavač).</a:t>
            </a:r>
            <a:endParaRPr kumimoji="0" lang="en-GB" sz="48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301486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b="1" dirty="0">
                <a:solidFill>
                  <a:srgbClr val="0070C0"/>
                </a:solidFill>
              </a:rPr>
              <a:t>Digitalna prodaja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A465970-7EAF-B397-B9ED-D7245C4BA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87425"/>
            <a:ext cx="8610600" cy="5502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>
                <a:solidFill>
                  <a:schemeClr val="bg2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342900" indent="-165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858838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152525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14970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1954213" indent="-230188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411413" indent="-230188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868613" indent="-230188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325813" indent="-230188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endParaRPr lang="hr-HR" sz="2400" kern="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hr-HR" sz="2400" kern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Javljaju se mnogi novi termini vezani uz digitalnu prodaju, iako u definiranju tih područja i dalje vlada velika različitost, pomalo i konfuzija.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hr-HR" kern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Zato nam se čini važnim da jasno definiramo najvažnije termine i imamo zajedničko razumijevanje</a:t>
            </a:r>
            <a:endParaRPr lang="hr-HR" sz="2400" kern="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defRPr/>
            </a:pPr>
            <a:endParaRPr lang="hr-HR" sz="900" kern="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2">
              <a:buFont typeface="Wingdings" pitchFamily="2" charset="2"/>
              <a:buChar char="§"/>
              <a:defRPr/>
            </a:pPr>
            <a:r>
              <a:rPr lang="hr-HR" sz="1977" kern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r-HR" sz="1977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„Društvena” prodaja </a:t>
            </a:r>
            <a:r>
              <a:rPr lang="hr-HR" sz="1977" kern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– Social Selling</a:t>
            </a:r>
          </a:p>
          <a:p>
            <a:pPr lvl="2">
              <a:buFont typeface="Wingdings" pitchFamily="2" charset="2"/>
              <a:buChar char="§"/>
              <a:defRPr/>
            </a:pPr>
            <a:r>
              <a:rPr lang="hr-HR" sz="1977" kern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r-HR" sz="1977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Prodaja na daljinu ilki virtualna prodaja </a:t>
            </a:r>
            <a:r>
              <a:rPr lang="hr-HR" sz="1977" kern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– Remote and Virtual </a:t>
            </a:r>
          </a:p>
          <a:p>
            <a:pPr marL="685800" lvl="2" indent="0">
              <a:buNone/>
              <a:defRPr/>
            </a:pPr>
            <a:r>
              <a:rPr lang="hr-HR" sz="1977" kern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Selling</a:t>
            </a:r>
          </a:p>
          <a:p>
            <a:pPr lvl="2">
              <a:buFont typeface="Wingdings" pitchFamily="2" charset="2"/>
              <a:buChar char="§"/>
              <a:defRPr/>
            </a:pPr>
            <a:r>
              <a:rPr lang="hr-HR" sz="1977" kern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r-HR" sz="1977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Digitalna prodaja i digitalni prodavač </a:t>
            </a:r>
          </a:p>
          <a:p>
            <a:pPr>
              <a:defRPr/>
            </a:pPr>
            <a:endParaRPr lang="hr-HR" sz="2000" i="1" kern="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en-GB" sz="4800" b="1" kern="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buClr>
                <a:srgbClr val="FF9900"/>
              </a:buClr>
              <a:buSzPct val="90000"/>
              <a:defRPr/>
            </a:pPr>
            <a:endParaRPr lang="en-GB" sz="4800" b="1" kern="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779104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4D895E0B-ED80-4319-935E-6EFDCC673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1676400"/>
            <a:ext cx="8651875" cy="37417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hr-HR" sz="6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Što bi po Vama bila „društvena” prodaja ili Social Selling?</a:t>
            </a:r>
            <a:endParaRPr lang="en-US" sz="66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820" name="Footer Placeholder 1">
            <a:extLst>
              <a:ext uri="{FF2B5EF4-FFF2-40B4-BE49-F238E27FC236}">
                <a16:creationId xmlns:a16="http://schemas.microsoft.com/office/drawing/2014/main" id="{7704BBA0-F8AE-4D57-A9D2-5FC3DB920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/>
            </a:endParaRPr>
          </a:p>
        </p:txBody>
      </p:sp>
      <p:sp>
        <p:nvSpPr>
          <p:cNvPr id="34821" name="Slide Number Placeholder 2">
            <a:extLst>
              <a:ext uri="{FF2B5EF4-FFF2-40B4-BE49-F238E27FC236}">
                <a16:creationId xmlns:a16="http://schemas.microsoft.com/office/drawing/2014/main" id="{2978A256-C388-49E1-A2A1-D9178291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28C02C-067E-45A6-9556-4FBF63356BCB}" type="slidenum">
              <a:rPr kumimoji="0" lang="hr-HR" altLang="sr-Latn-R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hr-HR" altLang="sr-Latn-R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343610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b="1" dirty="0">
                <a:solidFill>
                  <a:srgbClr val="0070C0"/>
                </a:solidFill>
              </a:rPr>
              <a:t>„Društvena” prodaja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25ACFF7-38BC-30D5-D511-859BC4811D4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447800"/>
            <a:ext cx="8393113" cy="50419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>
              <a:defRPr sz="2223" b="0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90952">
              <a:defRPr>
                <a:latin typeface="+mn-lt"/>
                <a:ea typeface="+mn-ea"/>
                <a:cs typeface="+mn-cs"/>
              </a:defRPr>
            </a:lvl2pPr>
            <a:lvl3pPr marL="781903">
              <a:defRPr>
                <a:latin typeface="+mn-lt"/>
                <a:ea typeface="+mn-ea"/>
                <a:cs typeface="+mn-cs"/>
              </a:defRPr>
            </a:lvl3pPr>
            <a:lvl4pPr marL="1172855">
              <a:defRPr>
                <a:latin typeface="+mn-lt"/>
                <a:ea typeface="+mn-ea"/>
                <a:cs typeface="+mn-cs"/>
              </a:defRPr>
            </a:lvl4pPr>
            <a:lvl5pPr marL="1563807">
              <a:defRPr>
                <a:latin typeface="+mn-lt"/>
                <a:ea typeface="+mn-ea"/>
                <a:cs typeface="+mn-cs"/>
              </a:defRPr>
            </a:lvl5pPr>
            <a:lvl6pPr marL="1954759">
              <a:defRPr>
                <a:latin typeface="+mn-lt"/>
                <a:ea typeface="+mn-ea"/>
                <a:cs typeface="+mn-cs"/>
              </a:defRPr>
            </a:lvl6pPr>
            <a:lvl7pPr marL="2345710">
              <a:defRPr>
                <a:latin typeface="+mn-lt"/>
                <a:ea typeface="+mn-ea"/>
                <a:cs typeface="+mn-cs"/>
              </a:defRPr>
            </a:lvl7pPr>
            <a:lvl8pPr marL="2736662">
              <a:defRPr>
                <a:latin typeface="+mn-lt"/>
                <a:ea typeface="+mn-ea"/>
                <a:cs typeface="+mn-cs"/>
              </a:defRPr>
            </a:lvl8pPr>
            <a:lvl9pPr marL="3127614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hr-HR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lang="hr-HR" sz="24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</a:t>
            </a:r>
            <a:r>
              <a:rPr kumimoji="0" lang="hr-HR" sz="24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dnosi se na korištenje društvenih mreža, online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r-HR" sz="24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kumimoji="0" lang="hr-HR" sz="24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 marketinških alata i ostalih digitalnih alata</a:t>
            </a:r>
            <a:r>
              <a:rPr lang="hr-HR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hr-HR" sz="2400" kern="0" dirty="0"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hr-HR" sz="24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Cilje naći i povezati se s kupcima kroz korištenje specifičnih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r-HR" sz="24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metoda i strategija</a:t>
            </a:r>
            <a:r>
              <a:rPr lang="hr-HR" sz="2400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r-HR" sz="2000" b="0" i="1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hr-HR" sz="2400" b="1" i="1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r-HR" sz="24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Traženje i povezivanjes kupcima kroz online alate (Linkedin,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r-HR" sz="24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Twitter, Insagram, Web...)</a:t>
            </a:r>
            <a:r>
              <a:rPr kumimoji="0" lang="hr-HR" sz="240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r-HR" sz="2400" i="1" u="none" strike="noStrike" kern="0" cap="none" spc="0" normalizeH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hr-HR" sz="2400" i="1" kern="0" baseline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Kreiramo brand i odnos.</a:t>
            </a:r>
            <a:endParaRPr kumimoji="0" lang="en-GB" sz="48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274724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4D895E0B-ED80-4319-935E-6EFDCC673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1676400"/>
            <a:ext cx="8651875" cy="37417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hr-HR" sz="6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Prodaja na daljinu ili virtualna prodaja?</a:t>
            </a:r>
            <a:endParaRPr lang="en-US" sz="66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821" name="Slide Number Placeholder 2">
            <a:extLst>
              <a:ext uri="{FF2B5EF4-FFF2-40B4-BE49-F238E27FC236}">
                <a16:creationId xmlns:a16="http://schemas.microsoft.com/office/drawing/2014/main" id="{2978A256-C388-49E1-A2A1-D9178291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28C02C-067E-45A6-9556-4FBF63356BCB}" type="slidenum">
              <a:rPr kumimoji="0" lang="hr-HR" altLang="sr-Latn-R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hr-HR" altLang="sr-Latn-R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1024278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0CCF39F-8983-4934-B025-DD2F9FBCA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7010400" cy="960438"/>
          </a:xfrm>
        </p:spPr>
        <p:txBody>
          <a:bodyPr/>
          <a:lstStyle/>
          <a:p>
            <a:r>
              <a:rPr lang="hr-HR" altLang="sr-Latn-RS" sz="3200" b="1" dirty="0">
                <a:solidFill>
                  <a:srgbClr val="0070C0"/>
                </a:solidFill>
              </a:rPr>
              <a:t>Prodaja na daljinu ili virtualna prodaja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92B2CCC-FD25-465C-8353-25FDE9551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05800" cy="43735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r>
              <a:rPr lang="hr-HR" sz="2800" b="1" dirty="0">
                <a:solidFill>
                  <a:srgbClr val="0070C0"/>
                </a:solidFill>
              </a:rPr>
              <a:t>Kada se ne nalazite na istoj lokaciji kao vaš kupac:</a:t>
            </a:r>
            <a:endParaRPr lang="hr-HR" sz="28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Veliki dio vašeg prodajnog procesa  (ili cijeli) odvija se i njime upravljate koristeći raličite online servise za razgovore.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(Teams, Google, Zoom, Skype...)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Ovdje je bitno da promislite o načinu na koji komunicirate s kupcima.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Koristeći ove servise gubi se veliki dio neverbalnih signala i ostale nijanse, zato treba imati jasno izrađen okvir za razgovor koji podržava vašu snagu kroz prezentaciju i razgovor.</a:t>
            </a: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81783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4D895E0B-ED80-4319-935E-6EFDCC673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1676400"/>
            <a:ext cx="8651875" cy="37417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hr-HR" sz="6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Digitalna prodaja ili digitalni prodavač?</a:t>
            </a:r>
            <a:endParaRPr lang="en-US" sz="66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409812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E44EB8-54B7-BDF2-3080-2D25608C0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2" y="0"/>
            <a:ext cx="9131567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5043247"/>
      </p:ext>
    </p:extLst>
  </p:cSld>
  <p:clrMapOvr>
    <a:masterClrMapping/>
  </p:clrMapOvr>
  <p:transition spd="med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4AAFDDDA-C01E-1A65-E1C2-E95F7C512E41}"/>
              </a:ext>
            </a:extLst>
          </p:cNvPr>
          <p:cNvSpPr txBox="1"/>
          <p:nvPr/>
        </p:nvSpPr>
        <p:spPr>
          <a:xfrm>
            <a:off x="685800" y="2209800"/>
            <a:ext cx="8077200" cy="1747560"/>
          </a:xfrm>
          <a:prstGeom prst="rect">
            <a:avLst/>
          </a:prstGeom>
        </p:spPr>
        <p:txBody>
          <a:bodyPr vert="horz" wrap="square" lIns="0" tIns="10317" rIns="0" bIns="0" rtlCol="0">
            <a:spAutoFit/>
          </a:bodyPr>
          <a:lstStyle/>
          <a:p>
            <a:pPr marL="10860" marR="4344" indent="-543" algn="ctr">
              <a:lnSpc>
                <a:spcPct val="100200"/>
              </a:lnSpc>
              <a:spcBef>
                <a:spcPts val="81"/>
              </a:spcBef>
            </a:pPr>
            <a:r>
              <a:rPr lang="hr-HR" sz="5644" spc="4" dirty="0">
                <a:latin typeface="Arial"/>
                <a:cs typeface="Arial"/>
              </a:rPr>
              <a:t>Uloga digitalnog prodavača!?</a:t>
            </a:r>
            <a:endParaRPr sz="5644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99283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0CCF39F-8983-4934-B025-DD2F9FBCA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6934200" cy="808038"/>
          </a:xfrm>
        </p:spPr>
        <p:txBody>
          <a:bodyPr/>
          <a:lstStyle/>
          <a:p>
            <a:r>
              <a:rPr lang="hr-HR" altLang="sr-Latn-RS" sz="3200" b="1" dirty="0">
                <a:solidFill>
                  <a:srgbClr val="0070C0"/>
                </a:solidFill>
              </a:rPr>
              <a:t>Digitalni prodavač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92B2CCC-FD25-465C-8353-25FDE9551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05800" cy="43735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r>
              <a:rPr lang="hr-HR" sz="2800" b="1" dirty="0">
                <a:solidFill>
                  <a:srgbClr val="0070C0"/>
                </a:solidFill>
              </a:rPr>
              <a:t>Uzmite u obzir svog prosječnog prodavača u tradicionalnoj prodaji...</a:t>
            </a:r>
            <a:endParaRPr lang="hr-HR" sz="28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Koncept digitalne prodaje je puno širi pojam i koncept nego ga mi danas shvaćamo i još radimo na tome da ga jasno definiramo.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000" dirty="0"/>
              <a:t>To nije samo korištenje Linkedina ili Twittera,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000" dirty="0"/>
              <a:t>Ne radi se samo o upotrebi vaše web stranice,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000" dirty="0"/>
              <a:t>Ne morate zato biti GURU AI-a,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000" dirty="0"/>
              <a:t>Ne morate biti vladar internetskih terena.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endParaRPr lang="hr-HR" sz="2000" dirty="0"/>
          </a:p>
          <a:p>
            <a:pPr marL="515938" lvl="2" indent="0">
              <a:lnSpc>
                <a:spcPct val="90000"/>
              </a:lnSpc>
              <a:buNone/>
              <a:defRPr/>
            </a:pPr>
            <a:r>
              <a:rPr lang="hr-HR" sz="2000" dirty="0"/>
              <a:t>Prije bih rekao da su to svi ovi elementi i šire.</a:t>
            </a:r>
          </a:p>
        </p:txBody>
      </p:sp>
    </p:spTree>
    <p:extLst>
      <p:ext uri="{BB962C8B-B14F-4D97-AF65-F5344CB8AC3E}">
        <p14:creationId xmlns:p14="http://schemas.microsoft.com/office/powerpoint/2010/main" val="387698160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0CCF39F-8983-4934-B025-DD2F9FBCA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6934200" cy="808038"/>
          </a:xfrm>
        </p:spPr>
        <p:txBody>
          <a:bodyPr/>
          <a:lstStyle/>
          <a:p>
            <a:r>
              <a:rPr lang="hr-HR" altLang="sr-Latn-RS" sz="3200" b="1" dirty="0">
                <a:solidFill>
                  <a:srgbClr val="0070C0"/>
                </a:solidFill>
              </a:rPr>
              <a:t>Digitalni prodavač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92B2CCC-FD25-465C-8353-25FDE9551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05800" cy="4373563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Digitalni prodavač nosi ulogu tradicionalnog prodavača, ali koristi internet i online alate da bi ostvario prodajne rezultate.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Strategija prodaje bazira se na strukturi rada sličnoj radu pozivnog centra, gdje se prate točno definirani poodaci, razina kvalitete i izvršenja.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Oni su odgovorni za korištenje različitih digitalnih kanala i nalaženje prodajnih tragova (lead).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204842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0CCF39F-8983-4934-B025-DD2F9FBCA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162800" cy="1112838"/>
          </a:xfrm>
        </p:spPr>
        <p:txBody>
          <a:bodyPr/>
          <a:lstStyle/>
          <a:p>
            <a:r>
              <a:rPr lang="hr-HR" altLang="sr-Latn-RS" sz="3200" b="1" dirty="0">
                <a:solidFill>
                  <a:srgbClr val="0070C0"/>
                </a:solidFill>
              </a:rPr>
              <a:t>Digitalna prodaja 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92B2CCC-FD25-465C-8353-25FDE9551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5800" cy="48307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r>
              <a:rPr lang="hr-HR" sz="2800" b="1" dirty="0">
                <a:solidFill>
                  <a:srgbClr val="0070C0"/>
                </a:solidFill>
              </a:rPr>
              <a:t>...provodi se kroz različite online kanale:</a:t>
            </a:r>
          </a:p>
          <a:p>
            <a:pPr marL="0" indent="0">
              <a:lnSpc>
                <a:spcPct val="90000"/>
              </a:lnSpc>
              <a:defRPr/>
            </a:pPr>
            <a:endParaRPr lang="hr-HR" sz="2800" dirty="0"/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Web stranice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Email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Društvene mreže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Ciljani oglasi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Chat</a:t>
            </a:r>
          </a:p>
          <a:p>
            <a:pPr marL="515938" lvl="2" indent="0">
              <a:lnSpc>
                <a:spcPct val="90000"/>
              </a:lnSpc>
              <a:buNone/>
              <a:defRPr/>
            </a:pPr>
            <a:endParaRPr lang="hr-HR" sz="2400" dirty="0"/>
          </a:p>
          <a:p>
            <a:pPr marL="515938" lvl="2" indent="0">
              <a:lnSpc>
                <a:spcPct val="90000"/>
              </a:lnSpc>
              <a:buNone/>
              <a:defRPr/>
            </a:pPr>
            <a:r>
              <a:rPr lang="hr-HR" sz="2400" dirty="0"/>
              <a:t>Da li imamo još neka iskustva, alate?</a:t>
            </a:r>
          </a:p>
          <a:p>
            <a:pPr marL="515938" lvl="2" indent="0">
              <a:lnSpc>
                <a:spcPct val="90000"/>
              </a:lnSpc>
              <a:buNone/>
              <a:defRPr/>
            </a:pP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267657567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4AAFDDDA-C01E-1A65-E1C2-E95F7C512E41}"/>
              </a:ext>
            </a:extLst>
          </p:cNvPr>
          <p:cNvSpPr txBox="1"/>
          <p:nvPr/>
        </p:nvSpPr>
        <p:spPr>
          <a:xfrm>
            <a:off x="914400" y="2133600"/>
            <a:ext cx="7208665" cy="1747560"/>
          </a:xfrm>
          <a:prstGeom prst="rect">
            <a:avLst/>
          </a:prstGeom>
        </p:spPr>
        <p:txBody>
          <a:bodyPr vert="horz" wrap="square" lIns="0" tIns="10317" rIns="0" bIns="0" rtlCol="0">
            <a:spAutoFit/>
          </a:bodyPr>
          <a:lstStyle/>
          <a:p>
            <a:pPr marL="10860" marR="4344" indent="-543" algn="ctr">
              <a:lnSpc>
                <a:spcPct val="100200"/>
              </a:lnSpc>
              <a:spcBef>
                <a:spcPts val="81"/>
              </a:spcBef>
            </a:pPr>
            <a:r>
              <a:rPr lang="hr-HR" sz="5644" spc="4" dirty="0">
                <a:latin typeface="Arial"/>
                <a:cs typeface="Arial"/>
              </a:rPr>
              <a:t>Zašto je digitalna prodaja važna?</a:t>
            </a:r>
            <a:endParaRPr sz="5644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038200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0CCF39F-8983-4934-B025-DD2F9FBCA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6934200" cy="808038"/>
          </a:xfrm>
        </p:spPr>
        <p:txBody>
          <a:bodyPr/>
          <a:lstStyle/>
          <a:p>
            <a:r>
              <a:rPr lang="hr-HR" altLang="sr-Latn-RS" sz="3200" b="1" dirty="0">
                <a:solidFill>
                  <a:srgbClr val="0070C0"/>
                </a:solidFill>
              </a:rPr>
              <a:t>Digitalna prodaja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92B2CCC-FD25-465C-8353-25FDE9551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05800" cy="43735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r>
              <a:rPr lang="hr-HR" sz="2800" b="1" dirty="0">
                <a:solidFill>
                  <a:srgbClr val="0070C0"/>
                </a:solidFill>
              </a:rPr>
              <a:t>Zašto je važna:</a:t>
            </a:r>
            <a:endParaRPr lang="hr-HR" sz="28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Pomaže vam da sretnete svoj kupce tamo gdje se oni nalaze – u digitalnom svijetu.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U današnjem vremenu ljudi smatraju da mogu naći bilo koji proizvod ili uslugu digitalno / online.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Neovisno jesu li kupci (B2B), potrošači (B2C), distributeri (B2D).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Zato je bitno za vaš posao njegovanje stalne prisutnosti na digitalnom tržištu s ciljem ostvarenja potreba kupaca i povećanje broja kupaca u prodajnom lijevku.</a:t>
            </a: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13080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0CCF39F-8983-4934-B025-DD2F9FBCA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6934200" cy="808038"/>
          </a:xfrm>
        </p:spPr>
        <p:txBody>
          <a:bodyPr/>
          <a:lstStyle/>
          <a:p>
            <a:r>
              <a:rPr lang="hr-HR" altLang="sr-Latn-RS" sz="3200" b="1" dirty="0">
                <a:solidFill>
                  <a:srgbClr val="0070C0"/>
                </a:solidFill>
              </a:rPr>
              <a:t>Digitalna prodaja zašto?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92B2CCC-FD25-465C-8353-25FDE9551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458200" cy="49069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endParaRPr lang="hr-HR" sz="28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To je nova uloga koja treba dopuniti prodaju na terenu kod određenog segmenta kupaca.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Uloga koja treba biti više proaktivna i razviti posao unutar novih, ali i starih kupaca...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....koristeći primarno digitalne kanale.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endParaRPr lang="hr-HR" sz="2400" dirty="0"/>
          </a:p>
          <a:p>
            <a:pPr marL="0" indent="0">
              <a:lnSpc>
                <a:spcPct val="90000"/>
              </a:lnSpc>
              <a:defRPr/>
            </a:pPr>
            <a:r>
              <a:rPr lang="hr-HR" sz="2400" dirty="0"/>
              <a:t>Djeluje jasno, no dokazano je da nije baš tako jednostavno:</a:t>
            </a: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1319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0CCF39F-8983-4934-B025-DD2F9FBCA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6934200" cy="808038"/>
          </a:xfrm>
        </p:spPr>
        <p:txBody>
          <a:bodyPr/>
          <a:lstStyle/>
          <a:p>
            <a:r>
              <a:rPr lang="hr-HR" altLang="sr-Latn-RS" sz="3200" b="1" dirty="0">
                <a:solidFill>
                  <a:srgbClr val="0070C0"/>
                </a:solidFill>
              </a:rPr>
              <a:t>Ovo su neki izazovi prije početka: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92B2CCC-FD25-465C-8353-25FDE9551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endParaRPr lang="hr-HR" sz="28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Koje segmente ili kupce će voditi DP i što i kako napraviti da se sadašnji prodavači „odreknu” tih kupaca ili segmenata?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Kako i u kom obimu podijeliti prodajni tim na DP i prodaju na terenu?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Što napraviti da neki prodavači s terena postanu DP? npr. problem gubitka službenog auta i sl.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Treba li DP biti uključen u tim s prodavačima na terenu ili trebamo osnovati poseban tim s posebnim menadžerom?</a:t>
            </a:r>
          </a:p>
          <a:p>
            <a:pPr marL="0" indent="0">
              <a:lnSpc>
                <a:spcPct val="90000"/>
              </a:lnSpc>
              <a:defRPr/>
            </a:pPr>
            <a:endParaRPr lang="hr-HR" sz="2400" dirty="0"/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38002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0CCF39F-8983-4934-B025-DD2F9FBCA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6934200" cy="808038"/>
          </a:xfrm>
        </p:spPr>
        <p:txBody>
          <a:bodyPr/>
          <a:lstStyle/>
          <a:p>
            <a:r>
              <a:rPr lang="hr-HR" altLang="sr-Latn-RS" sz="3200" b="1" dirty="0">
                <a:solidFill>
                  <a:srgbClr val="0070C0"/>
                </a:solidFill>
              </a:rPr>
              <a:t>Ovo su neki izazovi prije početka: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92B2CCC-FD25-465C-8353-25FDE9551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endParaRPr lang="hr-HR" sz="28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b="1" dirty="0">
                <a:solidFill>
                  <a:srgbClr val="0070C0"/>
                </a:solidFill>
              </a:rPr>
              <a:t>Što DP trebaju raditi i koja očekivanja čemo imati prema njima u odnosu na zadatke?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Koji su najvažniji KPI za ovu ulogu, da li su isti kao i za prodavače na terenu?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Koje su razlike u upravljanju i vođenju DP tima u odnosu na tim na terenu?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Koja su očekivanja prema menadžeru DP tima u smislu aktivnosti?</a:t>
            </a:r>
          </a:p>
          <a:p>
            <a:pPr marL="0" indent="0">
              <a:lnSpc>
                <a:spcPct val="90000"/>
              </a:lnSpc>
              <a:defRPr/>
            </a:pPr>
            <a:endParaRPr lang="hr-HR" sz="2400" dirty="0"/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81256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mber2639" descr="graphical user interface">
            <a:extLst>
              <a:ext uri="{FF2B5EF4-FFF2-40B4-BE49-F238E27FC236}">
                <a16:creationId xmlns:a16="http://schemas.microsoft.com/office/drawing/2014/main" id="{D544FD36-648E-8696-8CA3-704660165591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219200"/>
            <a:ext cx="9144000" cy="518160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759978590"/>
      </p:ext>
    </p:extLst>
  </p:cSld>
  <p:clrMapOvr>
    <a:masterClrMapping/>
  </p:clrMapOvr>
  <p:transition spd="med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0CCF39F-8983-4934-B025-DD2F9FBCA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6934200" cy="808038"/>
          </a:xfrm>
        </p:spPr>
        <p:txBody>
          <a:bodyPr/>
          <a:lstStyle/>
          <a:p>
            <a:r>
              <a:rPr lang="hr-HR" altLang="sr-Latn-RS" sz="3200" b="1" dirty="0">
                <a:solidFill>
                  <a:srgbClr val="0070C0"/>
                </a:solidFill>
              </a:rPr>
              <a:t>Ciljevi i zadaci 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92B2CCC-FD25-465C-8353-25FDE9551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endParaRPr lang="hr-HR" sz="28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Mnogi direktori prodaje koje srećem shvaćaju da postignuti rezultati govore vrlo malo o budućnosti i da praćenje rezulata ima malu vrijednost za razvoj prodaje.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b="1" dirty="0">
                <a:solidFill>
                  <a:srgbClr val="0070C0"/>
                </a:solidFill>
              </a:rPr>
              <a:t>Slažete li se? Zašto da ili zašto ne?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No i dalje se prodajne organizacije koncentriraju na rezultate kao KPI, koji su kombinirani s </a:t>
            </a:r>
            <a:r>
              <a:rPr lang="hr-HR" sz="2400" b="1" dirty="0">
                <a:solidFill>
                  <a:srgbClr val="0070C0"/>
                </a:solidFill>
              </a:rPr>
              <a:t>K</a:t>
            </a:r>
            <a:r>
              <a:rPr lang="hr-HR" sz="2400" dirty="0"/>
              <a:t>oličinskim ostalim podacima.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Dosta kompanija zna da li su prodavači aktivni ili ne, no nemaju jasne podatke o tome da li prodavači sreću prave kupce ili ljude kod njih i da li svoj posao provode uz pravu </a:t>
            </a:r>
            <a:r>
              <a:rPr lang="hr-HR" sz="2400" b="1" dirty="0">
                <a:solidFill>
                  <a:srgbClr val="0070C0"/>
                </a:solidFill>
              </a:rPr>
              <a:t>K</a:t>
            </a:r>
            <a:r>
              <a:rPr lang="hr-HR" sz="2400" dirty="0"/>
              <a:t>valitetu.</a:t>
            </a:r>
          </a:p>
          <a:p>
            <a:pPr marL="0" indent="0">
              <a:lnSpc>
                <a:spcPct val="90000"/>
              </a:lnSpc>
              <a:defRPr/>
            </a:pPr>
            <a:endParaRPr lang="hr-HR" sz="2400" dirty="0"/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0632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4D895E0B-ED80-4319-935E-6EFDCC673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78825" cy="38179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hr-HR" sz="6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r-HR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Upravljanje na temelju starih podataka je kao vožnja auta samo gledajući retrovizor!</a:t>
            </a:r>
            <a:endParaRPr lang="en-US" sz="54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2891493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A6F5C92-7027-8795-4BD2-DFB72A110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1557338"/>
            <a:ext cx="8110537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E1B3C541-E61C-DD5F-3569-CD9F96398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188454" cy="922274"/>
          </a:xfrm>
        </p:spPr>
        <p:txBody>
          <a:bodyPr/>
          <a:lstStyle/>
          <a:p>
            <a:pPr eaLnBrk="1" hangingPunct="1"/>
            <a:r>
              <a:rPr lang="hr-HR" altLang="sr-Latn-RS" sz="3200" b="1" dirty="0">
                <a:solidFill>
                  <a:srgbClr val="0070C0"/>
                </a:solidFill>
              </a:rPr>
              <a:t>Vrijeme potrebno za prodaju</a:t>
            </a:r>
            <a:endParaRPr lang="en-GB" altLang="sr-Latn-R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04776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47C8D12A-EC9B-41DD-A4BF-7821A2DCBF3B}"/>
              </a:ext>
            </a:extLst>
          </p:cNvPr>
          <p:cNvSpPr txBox="1">
            <a:spLocks/>
          </p:cNvSpPr>
          <p:nvPr/>
        </p:nvSpPr>
        <p:spPr>
          <a:xfrm>
            <a:off x="0" y="1089553"/>
            <a:ext cx="7848600" cy="876325"/>
          </a:xfrm>
          <a:prstGeom prst="rect">
            <a:avLst/>
          </a:prstGeom>
          <a:solidFill>
            <a:schemeClr val="bg1">
              <a:alpha val="76863"/>
            </a:schemeClr>
          </a:solidFill>
          <a:ln>
            <a:solidFill>
              <a:schemeClr val="bg1"/>
            </a:solidFill>
          </a:ln>
        </p:spPr>
        <p:txBody>
          <a:bodyPr vert="horz" lIns="68580" tIns="34290" rIns="68580" bIns="34290" rtlCol="0" anchor="t">
            <a:normAutofit/>
          </a:bodyPr>
          <a:lstStyle>
            <a:defPPr>
              <a:defRPr lang="sr-Latn-RS"/>
            </a:defPPr>
            <a:lvl1pPr marR="0" lvl="0" indent="0" algn="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A1F28"/>
              </a:buClr>
              <a:buSzPct val="85000"/>
              <a:buFont typeface="Brush Script MT" pitchFamily="66" charset="0"/>
              <a:buNone/>
              <a:tabLst/>
              <a:defRPr kumimoji="0" sz="40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 indent="0" algn="ctr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DA1F28"/>
              </a:buClr>
              <a:buSzPct val="85000"/>
              <a:buFont typeface="Brush Script MT" pitchFamily="66" charset="0"/>
              <a:buNone/>
              <a:tabLst/>
              <a:defRPr/>
            </a:pPr>
            <a:r>
              <a:rPr kumimoji="0" lang="hr-HR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MS PGothic" pitchFamily="34" charset="-128"/>
              </a:rPr>
              <a:t>Što utiče na rezultate poslovanja</a:t>
            </a:r>
            <a:r>
              <a:rPr kumimoji="0" lang="hr-H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MS PGothic" pitchFamily="34" charset="-128"/>
              </a:rPr>
              <a:t>?</a:t>
            </a: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7D6EC467-9A4E-47AB-8FF1-88F4B5F0A25B}"/>
              </a:ext>
            </a:extLst>
          </p:cNvPr>
          <p:cNvGrpSpPr>
            <a:grpSpLocks/>
          </p:cNvGrpSpPr>
          <p:nvPr/>
        </p:nvGrpSpPr>
        <p:grpSpPr bwMode="auto">
          <a:xfrm>
            <a:off x="2777874" y="3002283"/>
            <a:ext cx="3132535" cy="2483644"/>
            <a:chOff x="1383" y="709"/>
            <a:chExt cx="2631" cy="2086"/>
          </a:xfrm>
        </p:grpSpPr>
        <p:sp>
          <p:nvSpPr>
            <p:cNvPr id="9" name="Line 3">
              <a:extLst>
                <a:ext uri="{FF2B5EF4-FFF2-40B4-BE49-F238E27FC236}">
                  <a16:creationId xmlns:a16="http://schemas.microsoft.com/office/drawing/2014/main" id="{40E92F35-CB40-4728-9149-FE8452447E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709"/>
              <a:ext cx="0" cy="2086"/>
            </a:xfrm>
            <a:prstGeom prst="line">
              <a:avLst/>
            </a:prstGeom>
            <a:noFill/>
            <a:ln w="38100">
              <a:solidFill>
                <a:srgbClr val="00001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10" name="Line 4">
              <a:extLst>
                <a:ext uri="{FF2B5EF4-FFF2-40B4-BE49-F238E27FC236}">
                  <a16:creationId xmlns:a16="http://schemas.microsoft.com/office/drawing/2014/main" id="{71937E6B-536A-410C-8466-E450BEF06F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2795"/>
              <a:ext cx="2631" cy="0"/>
            </a:xfrm>
            <a:prstGeom prst="line">
              <a:avLst/>
            </a:prstGeom>
            <a:noFill/>
            <a:ln w="38100">
              <a:solidFill>
                <a:srgbClr val="00001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11" name="Line 5">
              <a:extLst>
                <a:ext uri="{FF2B5EF4-FFF2-40B4-BE49-F238E27FC236}">
                  <a16:creationId xmlns:a16="http://schemas.microsoft.com/office/drawing/2014/main" id="{52797130-DBFB-4711-968D-4772373678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927"/>
              <a:ext cx="2111" cy="186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MS PGothic" pitchFamily="34" charset="-128"/>
              </a:endParaRPr>
            </a:p>
          </p:txBody>
        </p:sp>
      </p:grpSp>
      <p:sp>
        <p:nvSpPr>
          <p:cNvPr id="12" name="Text Box 6">
            <a:extLst>
              <a:ext uri="{FF2B5EF4-FFF2-40B4-BE49-F238E27FC236}">
                <a16:creationId xmlns:a16="http://schemas.microsoft.com/office/drawing/2014/main" id="{F2949210-1274-4C2D-8B44-35E298E31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3836" y="2901831"/>
            <a:ext cx="4347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7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sym typeface="Symbol" panose="05050102010706020507" pitchFamily="18" charset="2"/>
              </a:rPr>
              <a:t>R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0078D492-572D-4FEB-BC9A-CC6C5C274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11" y="2581934"/>
            <a:ext cx="207945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500" b="0" i="0" u="none" strike="noStrike" kern="1200" cap="none" spc="0" normalizeH="0" baseline="0" noProof="0" dirty="0">
                <a:ln>
                  <a:noFill/>
                </a:ln>
                <a:solidFill>
                  <a:srgbClr val="E6E7E8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</a:rPr>
              <a:t>Kvaliteta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</a:rPr>
              <a:t>kompetencije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</a:rPr>
              <a:t>znanja             +           vještine</a:t>
            </a:r>
          </a:p>
        </p:txBody>
      </p:sp>
      <p:sp>
        <p:nvSpPr>
          <p:cNvPr id="14" name="Text Box 8">
            <a:extLst>
              <a:ext uri="{FF2B5EF4-FFF2-40B4-BE49-F238E27FC236}">
                <a16:creationId xmlns:a16="http://schemas.microsoft.com/office/drawing/2014/main" id="{7AD9A1DA-3FAF-4598-834C-D706293DE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8711" y="4322817"/>
            <a:ext cx="1040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500" b="0" i="0" u="none" strike="noStrike" kern="1200" cap="none" spc="0" normalizeH="0" baseline="0" noProof="0" dirty="0">
                <a:ln>
                  <a:noFill/>
                </a:ln>
                <a:solidFill>
                  <a:srgbClr val="E6E7E8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</a:rPr>
              <a:t>Kvantiteta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</a:rPr>
              <a:t>(aktivnosti)</a:t>
            </a:r>
          </a:p>
        </p:txBody>
      </p:sp>
      <p:grpSp>
        <p:nvGrpSpPr>
          <p:cNvPr id="15" name="Group 10">
            <a:extLst>
              <a:ext uri="{FF2B5EF4-FFF2-40B4-BE49-F238E27FC236}">
                <a16:creationId xmlns:a16="http://schemas.microsoft.com/office/drawing/2014/main" id="{B8664A54-F8BE-4427-BA25-191320C9F198}"/>
              </a:ext>
            </a:extLst>
          </p:cNvPr>
          <p:cNvGrpSpPr>
            <a:grpSpLocks/>
          </p:cNvGrpSpPr>
          <p:nvPr/>
        </p:nvGrpSpPr>
        <p:grpSpPr bwMode="auto">
          <a:xfrm>
            <a:off x="2760014" y="3828577"/>
            <a:ext cx="1117997" cy="1638300"/>
            <a:chOff x="1511" y="2271"/>
            <a:chExt cx="939" cy="1349"/>
          </a:xfrm>
        </p:grpSpPr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3CA11D3B-9852-47DC-854C-D50CE0B86F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1" y="2271"/>
              <a:ext cx="935" cy="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E8969F80-927E-4869-8310-81EA72A4D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42" y="2281"/>
              <a:ext cx="8" cy="133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MS PGothic" pitchFamily="34" charset="-128"/>
              </a:endParaRPr>
            </a:p>
          </p:txBody>
        </p:sp>
      </p:grpSp>
      <p:grpSp>
        <p:nvGrpSpPr>
          <p:cNvPr id="18" name="Group 13">
            <a:extLst>
              <a:ext uri="{FF2B5EF4-FFF2-40B4-BE49-F238E27FC236}">
                <a16:creationId xmlns:a16="http://schemas.microsoft.com/office/drawing/2014/main" id="{67B3C079-2B81-48B6-A4BD-B9EFC2362888}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3281967" y="4015516"/>
            <a:ext cx="931786" cy="1944739"/>
            <a:chOff x="2100" y="2384"/>
            <a:chExt cx="939" cy="1349"/>
          </a:xfrm>
        </p:grpSpPr>
        <p:sp>
          <p:nvSpPr>
            <p:cNvPr id="19" name="Line 14">
              <a:extLst>
                <a:ext uri="{FF2B5EF4-FFF2-40B4-BE49-F238E27FC236}">
                  <a16:creationId xmlns:a16="http://schemas.microsoft.com/office/drawing/2014/main" id="{215B0018-0259-4F56-9683-EF3EF5041C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09" y="2384"/>
              <a:ext cx="936" cy="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91BF50FF-AAF7-4C5A-B12F-225414AD68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30" y="2394"/>
              <a:ext cx="9" cy="133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MS PGothic" pitchFamily="34" charset="-128"/>
              </a:endParaRPr>
            </a:p>
          </p:txBody>
        </p:sp>
      </p:grpSp>
      <p:grpSp>
        <p:nvGrpSpPr>
          <p:cNvPr id="21" name="Group 16">
            <a:extLst>
              <a:ext uri="{FF2B5EF4-FFF2-40B4-BE49-F238E27FC236}">
                <a16:creationId xmlns:a16="http://schemas.microsoft.com/office/drawing/2014/main" id="{13F80FAE-1521-47E0-B38F-4B4E0B449AE1}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2922933" y="3463010"/>
            <a:ext cx="1827851" cy="2137020"/>
            <a:chOff x="2100" y="2384"/>
            <a:chExt cx="939" cy="1349"/>
          </a:xfrm>
        </p:grpSpPr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50EAFE7A-2FF6-4DB4-BA69-6C601E6762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00" y="2384"/>
              <a:ext cx="935" cy="1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23" name="Line 18">
              <a:extLst>
                <a:ext uri="{FF2B5EF4-FFF2-40B4-BE49-F238E27FC236}">
                  <a16:creationId xmlns:a16="http://schemas.microsoft.com/office/drawing/2014/main" id="{C463FE2C-8E89-4657-AE5D-7C8E0347E1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31" y="2394"/>
              <a:ext cx="8" cy="133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MS PGothic" pitchFamily="34" charset="-128"/>
              </a:endParaRPr>
            </a:p>
          </p:txBody>
        </p:sp>
      </p:grpSp>
      <p:sp>
        <p:nvSpPr>
          <p:cNvPr id="24" name="Rectangle 9">
            <a:extLst>
              <a:ext uri="{FF2B5EF4-FFF2-40B4-BE49-F238E27FC236}">
                <a16:creationId xmlns:a16="http://schemas.microsoft.com/office/drawing/2014/main" id="{D85EA92F-6923-46BB-8CF8-BCD8F27A3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555" y="2110630"/>
            <a:ext cx="4774406" cy="702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7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sym typeface="Symbol" panose="05050102010706020507" pitchFamily="18" charset="2"/>
              </a:rPr>
              <a:t>Što treba ljudima (u prodaji) da ostvare rezultat?</a:t>
            </a:r>
            <a:endParaRPr kumimoji="0" lang="da-DK" altLang="sr-Latn-RS" sz="2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sym typeface="Symbol" panose="05050102010706020507" pitchFamily="18" charset="2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EB36FEA-B32D-413E-9087-FDF95DDEFCCB}"/>
              </a:ext>
            </a:extLst>
          </p:cNvPr>
          <p:cNvCxnSpPr>
            <a:cxnSpLocks/>
          </p:cNvCxnSpPr>
          <p:nvPr/>
        </p:nvCxnSpPr>
        <p:spPr>
          <a:xfrm flipH="1">
            <a:off x="6993229" y="4878106"/>
            <a:ext cx="202976" cy="3322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9E7455E-32DF-4940-BE76-5436FBE3605F}"/>
              </a:ext>
            </a:extLst>
          </p:cNvPr>
          <p:cNvCxnSpPr>
            <a:cxnSpLocks/>
          </p:cNvCxnSpPr>
          <p:nvPr/>
        </p:nvCxnSpPr>
        <p:spPr>
          <a:xfrm>
            <a:off x="7705073" y="4879671"/>
            <a:ext cx="241060" cy="292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8">
            <a:extLst>
              <a:ext uri="{FF2B5EF4-FFF2-40B4-BE49-F238E27FC236}">
                <a16:creationId xmlns:a16="http://schemas.microsoft.com/office/drawing/2014/main" id="{BA6AD5D5-8829-4317-9837-C55BB01B4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6812" y="5195029"/>
            <a:ext cx="5597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rgbClr val="E6E7E8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</a:rPr>
              <a:t>smjer</a:t>
            </a:r>
          </a:p>
        </p:txBody>
      </p:sp>
      <p:sp>
        <p:nvSpPr>
          <p:cNvPr id="32" name="Text Box 8">
            <a:extLst>
              <a:ext uri="{FF2B5EF4-FFF2-40B4-BE49-F238E27FC236}">
                <a16:creationId xmlns:a16="http://schemas.microsoft.com/office/drawing/2014/main" id="{AB8CD1A0-AB39-42EB-BF71-FD583ED41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0921" y="5196638"/>
            <a:ext cx="6944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rgbClr val="E6E7E8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</a:rPr>
              <a:t>količina</a:t>
            </a:r>
          </a:p>
        </p:txBody>
      </p:sp>
      <p:sp>
        <p:nvSpPr>
          <p:cNvPr id="26" name="Text Box 7">
            <a:extLst>
              <a:ext uri="{FF2B5EF4-FFF2-40B4-BE49-F238E27FC236}">
                <a16:creationId xmlns:a16="http://schemas.microsoft.com/office/drawing/2014/main" id="{FC3C49E1-575E-45D4-A4E7-59E711E0D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70" y="2794964"/>
            <a:ext cx="48603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</a:rPr>
              <a:t>2022</a:t>
            </a:r>
          </a:p>
        </p:txBody>
      </p:sp>
      <p:sp>
        <p:nvSpPr>
          <p:cNvPr id="27" name="Text Box 7">
            <a:extLst>
              <a:ext uri="{FF2B5EF4-FFF2-40B4-BE49-F238E27FC236}">
                <a16:creationId xmlns:a16="http://schemas.microsoft.com/office/drawing/2014/main" id="{AF18B39C-FE11-4E7B-8801-15E71061E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3773" y="2796935"/>
            <a:ext cx="48603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050" b="0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</a:rPr>
              <a:t>2023</a:t>
            </a:r>
          </a:p>
        </p:txBody>
      </p:sp>
      <p:sp>
        <p:nvSpPr>
          <p:cNvPr id="28" name="Text Box 7">
            <a:extLst>
              <a:ext uri="{FF2B5EF4-FFF2-40B4-BE49-F238E27FC236}">
                <a16:creationId xmlns:a16="http://schemas.microsoft.com/office/drawing/2014/main" id="{82D9FB0A-D2C0-47A8-AF1C-98E2EF810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102" y="3094550"/>
            <a:ext cx="87876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</a:rPr>
              <a:t>+10%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856129-6F6A-4D56-8CE3-2EA47C0359BB}"/>
              </a:ext>
            </a:extLst>
          </p:cNvPr>
          <p:cNvSpPr txBox="1"/>
          <p:nvPr/>
        </p:nvSpPr>
        <p:spPr>
          <a:xfrm>
            <a:off x="254574" y="3114913"/>
            <a:ext cx="1067921" cy="2192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proizvod/usluga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kupci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ljudi/zaposlenici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tržište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financije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informatika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strani jezici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prodaja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marketing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organizacija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upravljanje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pravo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........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0848B97-69ED-40D4-A348-814B39520EAE}"/>
              </a:ext>
            </a:extLst>
          </p:cNvPr>
          <p:cNvSpPr txBox="1"/>
          <p:nvPr/>
        </p:nvSpPr>
        <p:spPr>
          <a:xfrm>
            <a:off x="1461873" y="3116696"/>
            <a:ext cx="1080745" cy="1223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komunikacijske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prezentacijske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demonstracijske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vodstvene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pregovaračke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prodajne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</a:rPr>
              <a:t>........</a:t>
            </a:r>
          </a:p>
        </p:txBody>
      </p:sp>
    </p:spTree>
    <p:extLst>
      <p:ext uri="{BB962C8B-B14F-4D97-AF65-F5344CB8AC3E}">
        <p14:creationId xmlns:p14="http://schemas.microsoft.com/office/powerpoint/2010/main" val="238292777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31" grpId="0"/>
      <p:bldP spid="32" grpId="0"/>
      <p:bldP spid="26" grpId="0"/>
      <p:bldP spid="27" grpId="0"/>
      <p:bldP spid="28" grpId="0"/>
      <p:bldP spid="2" grpId="0"/>
      <p:bldP spid="2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E57FAC93-FBFF-42DD-8AEE-73B85D3FBE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7212012" cy="1143000"/>
          </a:xfrm>
        </p:spPr>
        <p:txBody>
          <a:bodyPr/>
          <a:lstStyle/>
          <a:p>
            <a:endParaRPr lang="en-US" altLang="sr-Latn-RS" sz="3200" b="1" dirty="0">
              <a:solidFill>
                <a:srgbClr val="0070C0"/>
              </a:solidFill>
            </a:endParaRPr>
          </a:p>
        </p:txBody>
      </p:sp>
      <p:pic>
        <p:nvPicPr>
          <p:cNvPr id="6" name="ember16874" descr="No alternative text description for this image">
            <a:extLst>
              <a:ext uri="{FF2B5EF4-FFF2-40B4-BE49-F238E27FC236}">
                <a16:creationId xmlns:a16="http://schemas.microsoft.com/office/drawing/2014/main" id="{4EC8561F-4D42-453F-95E9-E1DF876E04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8077200" cy="510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4553231"/>
      </p:ext>
    </p:extLst>
  </p:cSld>
  <p:clrMapOvr>
    <a:masterClrMapping/>
  </p:clrMapOvr>
  <p:transition spd="med"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0CCF39F-8983-4934-B025-DD2F9FBCA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6934200" cy="808038"/>
          </a:xfrm>
        </p:spPr>
        <p:txBody>
          <a:bodyPr/>
          <a:lstStyle/>
          <a:p>
            <a:r>
              <a:rPr lang="hr-HR" altLang="sr-Latn-RS" sz="3200" b="1" dirty="0">
                <a:solidFill>
                  <a:srgbClr val="0070C0"/>
                </a:solidFill>
              </a:rPr>
              <a:t>Ciljevi Q – S - Q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92B2CCC-FD25-465C-8353-25FDE9551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4497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endParaRPr lang="hr-HR" sz="28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Usmjerite svoje aktivnosti na kupce koji mogu platiti premium cijenu za vašu ponudu!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Uvijek trebamo imati na umu da trebamo pričati sa onim osobama koje utječu na odluku – senior razina!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U tom slučaju, </a:t>
            </a:r>
            <a:r>
              <a:rPr lang="hr-HR" sz="2400" b="1" dirty="0">
                <a:solidFill>
                  <a:srgbClr val="0070C0"/>
                </a:solidFill>
              </a:rPr>
              <a:t>kvaliteta rada </a:t>
            </a:r>
            <a:r>
              <a:rPr lang="hr-HR" sz="2400" dirty="0"/>
              <a:t>je izuzetno bitna, jer je proces kompleksniji i susrećete više ljudi sa različitim pogledima.</a:t>
            </a:r>
            <a:endParaRPr lang="hr-HR" sz="2400" b="1" dirty="0">
              <a:solidFill>
                <a:srgbClr val="0070C0"/>
              </a:solidFill>
            </a:endParaRP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40168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0CCF39F-8983-4934-B025-DD2F9FBCA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6934200" cy="808038"/>
          </a:xfrm>
        </p:spPr>
        <p:txBody>
          <a:bodyPr/>
          <a:lstStyle/>
          <a:p>
            <a:r>
              <a:rPr lang="hr-HR" altLang="sr-Latn-RS" sz="3200" b="1" dirty="0">
                <a:solidFill>
                  <a:srgbClr val="0070C0"/>
                </a:solidFill>
              </a:rPr>
              <a:t>Snažniji fokus menadžera prodaje (DP i TP)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92B2CCC-FD25-465C-8353-25FDE9551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endParaRPr lang="hr-HR" sz="28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Upravljanje prodajnim aktivnostima je ključno!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Naravno i Količina i Kvaliteta su važne, ali prodajni menadžer mora osigurati da se prodavači fokusiraju na kupce s potencijalom i proizvode koji imaju najveći potencijal.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Prodavači imaju stalnu tendenciju da idu kod istih kupaca i prodaju iste proizvode i da im prodaju na isti način. </a:t>
            </a:r>
            <a:r>
              <a:rPr lang="hr-HR" sz="2400" b="1" dirty="0">
                <a:solidFill>
                  <a:srgbClr val="0070C0"/>
                </a:solidFill>
              </a:rPr>
              <a:t>To više neće funkcionirati!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>
                <a:solidFill>
                  <a:schemeClr val="tx1"/>
                </a:solidFill>
              </a:rPr>
              <a:t>Povećajte frekvenciju aktivnosti kao menadžer kroz češće pračenje ostvarenja, zajedničke posjete i coaching.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endParaRPr lang="hr-HR" sz="2400" dirty="0"/>
          </a:p>
          <a:p>
            <a:pPr marL="0" indent="0">
              <a:lnSpc>
                <a:spcPct val="90000"/>
              </a:lnSpc>
              <a:defRPr/>
            </a:pPr>
            <a:endParaRPr lang="hr-HR" sz="2400" dirty="0"/>
          </a:p>
          <a:p>
            <a:pPr marL="0" indent="0">
              <a:lnSpc>
                <a:spcPct val="90000"/>
              </a:lnSpc>
              <a:defRPr/>
            </a:pPr>
            <a:endParaRPr lang="hr-HR" sz="2400" b="1" dirty="0">
              <a:solidFill>
                <a:srgbClr val="0070C0"/>
              </a:solidFill>
            </a:endParaRP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83823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0CCF39F-8983-4934-B025-DD2F9FBCA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6934200" cy="808038"/>
          </a:xfrm>
        </p:spPr>
        <p:txBody>
          <a:bodyPr/>
          <a:lstStyle/>
          <a:p>
            <a:r>
              <a:rPr lang="hr-HR" altLang="sr-Latn-RS" sz="3200" b="1" dirty="0">
                <a:solidFill>
                  <a:srgbClr val="0070C0"/>
                </a:solidFill>
              </a:rPr>
              <a:t>Cause and Effect model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92B2CCC-FD25-465C-8353-25FDE9551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endParaRPr lang="hr-HR" sz="28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Promjene koje napravite u svojim aktivnostima kreirati će različiti rezultat!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Prodaja se mijenja i prodavači ne bi trebali provoditi svoje vrijeme posjećujući iste kupce, prodavajući iste proizvode i obrađujući kupce na isti način!!!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b="1" dirty="0">
                <a:solidFill>
                  <a:srgbClr val="0070C0"/>
                </a:solidFill>
              </a:rPr>
              <a:t>„ Samo budala će raditi jedne te iste stvari ponovo i ponovo i očekivati različite rezultate.”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Prodavači će se morati više usmjeriti na druga područja kao što je </a:t>
            </a:r>
            <a:r>
              <a:rPr lang="hr-HR" sz="2400" b="1" dirty="0"/>
              <a:t>S</a:t>
            </a:r>
            <a:r>
              <a:rPr lang="hr-HR" sz="2400" dirty="0"/>
              <a:t>mjer (Direction).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Prodajni menadžeri će biti odgovorni da se te promjene dogode i morati će se puno više koncentrirati na vođenje i coaching aktivnosti s timovima.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endParaRPr lang="hr-HR" sz="2400" dirty="0"/>
          </a:p>
          <a:p>
            <a:pPr marL="0" indent="0">
              <a:lnSpc>
                <a:spcPct val="90000"/>
              </a:lnSpc>
              <a:defRPr/>
            </a:pPr>
            <a:endParaRPr lang="hr-HR" sz="2400" dirty="0"/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79534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0CCF39F-8983-4934-B025-DD2F9FBCA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6934200" cy="808038"/>
          </a:xfrm>
        </p:spPr>
        <p:txBody>
          <a:bodyPr/>
          <a:lstStyle/>
          <a:p>
            <a:r>
              <a:rPr lang="hr-HR" altLang="sr-Latn-RS" sz="3200" b="1" dirty="0">
                <a:solidFill>
                  <a:srgbClr val="0070C0"/>
                </a:solidFill>
              </a:rPr>
              <a:t>Cause and Effect model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92B2CCC-FD25-465C-8353-25FDE9551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endParaRPr lang="hr-HR" sz="28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S promjenama smjera, javlja se izazov kod: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Prodaja drugim segmentima tržišta ili kupcima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Prodaja različitih proizvoda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Digitalna prodaja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...doći će do potrebe dublje podrške prodavačima kako bi se sve ovo desilo: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Priprema posjeta ili online razgovore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Pokazivati kako i trenirati ih za to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Osigurati pitanja i argumente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Naučiti ih kako savladavati najčešće prigovore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400" dirty="0"/>
              <a:t>Povratna informacija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endParaRPr lang="hr-HR" sz="24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endParaRPr lang="hr-HR" sz="2400" dirty="0"/>
          </a:p>
          <a:p>
            <a:pPr marL="0" indent="0">
              <a:lnSpc>
                <a:spcPct val="90000"/>
              </a:lnSpc>
              <a:defRPr/>
            </a:pPr>
            <a:endParaRPr lang="hr-HR" sz="2400" dirty="0"/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07156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7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7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3">
            <a:extLst>
              <a:ext uri="{FF2B5EF4-FFF2-40B4-BE49-F238E27FC236}">
                <a16:creationId xmlns:a16="http://schemas.microsoft.com/office/drawing/2014/main" id="{DDB2DCCC-5190-4700-AFC6-F1867BCA880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fld id="{9F99F50E-F553-4B49-ABA0-638419139BF6}" type="datetime1">
              <a:rPr lang="sr-Latn-RS" smtClean="0"/>
              <a:pPr eaLnBrk="1" hangingPunct="1">
                <a:defRPr/>
              </a:pPr>
              <a:t>18.10.2023.</a:t>
            </a:fld>
            <a:endParaRPr lang="hr-HR" altLang="sr-Latn-RS" sz="1400"/>
          </a:p>
        </p:txBody>
      </p:sp>
      <p:sp>
        <p:nvSpPr>
          <p:cNvPr id="171010" name="Rectangle 2">
            <a:extLst>
              <a:ext uri="{FF2B5EF4-FFF2-40B4-BE49-F238E27FC236}">
                <a16:creationId xmlns:a16="http://schemas.microsoft.com/office/drawing/2014/main" id="{4D895E0B-ED80-4319-935E-6EFDCC673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2895600"/>
            <a:ext cx="8651875" cy="25225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hr-HR" sz="6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...i još nešto!</a:t>
            </a:r>
            <a:endParaRPr lang="en-US" sz="66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821" name="Slide Number Placeholder 2">
            <a:extLst>
              <a:ext uri="{FF2B5EF4-FFF2-40B4-BE49-F238E27FC236}">
                <a16:creationId xmlns:a16="http://schemas.microsoft.com/office/drawing/2014/main" id="{2978A256-C388-49E1-A2A1-D9178291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fld id="{3A28C02C-067E-45A6-9556-4FBF63356BCB}" type="slidenum">
              <a:rPr lang="hr-HR" altLang="sr-Latn-RS" smtClean="0"/>
              <a:pPr eaLnBrk="1" hangingPunct="1"/>
              <a:t>40</a:t>
            </a:fld>
            <a:endParaRPr lang="hr-HR" altLang="sr-Latn-RS" sz="1400"/>
          </a:p>
        </p:txBody>
      </p:sp>
    </p:spTree>
    <p:extLst>
      <p:ext uri="{BB962C8B-B14F-4D97-AF65-F5344CB8AC3E}">
        <p14:creationId xmlns:p14="http://schemas.microsoft.com/office/powerpoint/2010/main" val="3912327861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3">
            <a:extLst>
              <a:ext uri="{FF2B5EF4-FFF2-40B4-BE49-F238E27FC236}">
                <a16:creationId xmlns:a16="http://schemas.microsoft.com/office/drawing/2014/main" id="{DDB2DCCC-5190-4700-AFC6-F1867BCA880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fld id="{9F99F50E-F553-4B49-ABA0-638419139BF6}" type="datetime1">
              <a:rPr lang="sr-Latn-RS" smtClean="0"/>
              <a:pPr eaLnBrk="1" hangingPunct="1">
                <a:defRPr/>
              </a:pPr>
              <a:t>18.10.2023.</a:t>
            </a:fld>
            <a:endParaRPr lang="hr-HR" altLang="sr-Latn-RS" sz="1400"/>
          </a:p>
        </p:txBody>
      </p:sp>
      <p:sp>
        <p:nvSpPr>
          <p:cNvPr id="34821" name="Slide Number Placeholder 2">
            <a:extLst>
              <a:ext uri="{FF2B5EF4-FFF2-40B4-BE49-F238E27FC236}">
                <a16:creationId xmlns:a16="http://schemas.microsoft.com/office/drawing/2014/main" id="{2978A256-C388-49E1-A2A1-D9178291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fld id="{3A28C02C-067E-45A6-9556-4FBF63356BCB}" type="slidenum">
              <a:rPr lang="hr-HR" altLang="sr-Latn-RS" smtClean="0"/>
              <a:pPr eaLnBrk="1" hangingPunct="1"/>
              <a:t>41</a:t>
            </a:fld>
            <a:endParaRPr lang="hr-HR" altLang="sr-Latn-RS" sz="1400"/>
          </a:p>
        </p:txBody>
      </p:sp>
      <p:pic>
        <p:nvPicPr>
          <p:cNvPr id="4" name="ember2376" descr="text">
            <a:extLst>
              <a:ext uri="{FF2B5EF4-FFF2-40B4-BE49-F238E27FC236}">
                <a16:creationId xmlns:a16="http://schemas.microsoft.com/office/drawing/2014/main" id="{E119AF8E-8CE8-1763-A524-5B85B51070F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6200" y="1219200"/>
            <a:ext cx="9067799" cy="495300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4011323761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3">
            <a:extLst>
              <a:ext uri="{FF2B5EF4-FFF2-40B4-BE49-F238E27FC236}">
                <a16:creationId xmlns:a16="http://schemas.microsoft.com/office/drawing/2014/main" id="{DDB2DCCC-5190-4700-AFC6-F1867BCA880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fld id="{9F99F50E-F553-4B49-ABA0-638419139BF6}" type="datetime1">
              <a:rPr lang="sr-Latn-RS" smtClean="0"/>
              <a:pPr eaLnBrk="1" hangingPunct="1">
                <a:defRPr/>
              </a:pPr>
              <a:t>18.10.2023.</a:t>
            </a:fld>
            <a:endParaRPr lang="hr-HR" altLang="sr-Latn-RS" sz="1400"/>
          </a:p>
        </p:txBody>
      </p:sp>
      <p:sp>
        <p:nvSpPr>
          <p:cNvPr id="34820" name="Footer Placeholder 1">
            <a:extLst>
              <a:ext uri="{FF2B5EF4-FFF2-40B4-BE49-F238E27FC236}">
                <a16:creationId xmlns:a16="http://schemas.microsoft.com/office/drawing/2014/main" id="{7704BBA0-F8AE-4D57-A9D2-5FC3DB920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endParaRPr lang="sr-Latn-CS" altLang="sr-Latn-RS" sz="1400"/>
          </a:p>
        </p:txBody>
      </p:sp>
      <p:sp>
        <p:nvSpPr>
          <p:cNvPr id="34821" name="Slide Number Placeholder 2">
            <a:extLst>
              <a:ext uri="{FF2B5EF4-FFF2-40B4-BE49-F238E27FC236}">
                <a16:creationId xmlns:a16="http://schemas.microsoft.com/office/drawing/2014/main" id="{2978A256-C388-49E1-A2A1-D9178291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fld id="{3A28C02C-067E-45A6-9556-4FBF63356BCB}" type="slidenum">
              <a:rPr lang="hr-HR" altLang="sr-Latn-RS" smtClean="0"/>
              <a:pPr eaLnBrk="1" hangingPunct="1"/>
              <a:t>42</a:t>
            </a:fld>
            <a:endParaRPr lang="hr-HR" altLang="sr-Latn-RS" sz="1400"/>
          </a:p>
        </p:txBody>
      </p:sp>
      <p:pic>
        <p:nvPicPr>
          <p:cNvPr id="4" name="ember1483" descr="Image preview">
            <a:extLst>
              <a:ext uri="{FF2B5EF4-FFF2-40B4-BE49-F238E27FC236}">
                <a16:creationId xmlns:a16="http://schemas.microsoft.com/office/drawing/2014/main" id="{3F00C4E4-C10D-7A5D-7E3D-FD43C47331A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805529257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3">
            <a:extLst>
              <a:ext uri="{FF2B5EF4-FFF2-40B4-BE49-F238E27FC236}">
                <a16:creationId xmlns:a16="http://schemas.microsoft.com/office/drawing/2014/main" id="{DDB2DCCC-5190-4700-AFC6-F1867BCA880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99F50E-F553-4B49-ABA0-638419139BF6}" type="datetime1">
              <a:rPr kumimoji="0" lang="sr-Latn-R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18.10.2023.</a:t>
            </a:fld>
            <a:endParaRPr kumimoji="0" lang="hr-HR" altLang="sr-Latn-R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/>
            </a:endParaRPr>
          </a:p>
        </p:txBody>
      </p:sp>
      <p:sp>
        <p:nvSpPr>
          <p:cNvPr id="171010" name="Rectangle 2">
            <a:extLst>
              <a:ext uri="{FF2B5EF4-FFF2-40B4-BE49-F238E27FC236}">
                <a16:creationId xmlns:a16="http://schemas.microsoft.com/office/drawing/2014/main" id="{4D895E0B-ED80-4319-935E-6EFDCC673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2895600"/>
            <a:ext cx="8651875" cy="25225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hr-HR" sz="6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 za kraj</a:t>
            </a:r>
            <a:endParaRPr lang="en-US" sz="66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820" name="Footer Placeholder 1">
            <a:extLst>
              <a:ext uri="{FF2B5EF4-FFF2-40B4-BE49-F238E27FC236}">
                <a16:creationId xmlns:a16="http://schemas.microsoft.com/office/drawing/2014/main" id="{7704BBA0-F8AE-4D57-A9D2-5FC3DB920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/>
            </a:endParaRPr>
          </a:p>
        </p:txBody>
      </p:sp>
      <p:sp>
        <p:nvSpPr>
          <p:cNvPr id="34821" name="Slide Number Placeholder 2">
            <a:extLst>
              <a:ext uri="{FF2B5EF4-FFF2-40B4-BE49-F238E27FC236}">
                <a16:creationId xmlns:a16="http://schemas.microsoft.com/office/drawing/2014/main" id="{2978A256-C388-49E1-A2A1-D9178291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28C02C-067E-45A6-9556-4FBF63356BCB}" type="slidenum">
              <a:rPr kumimoji="0" lang="hr-HR" altLang="sr-Latn-R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hr-HR" altLang="sr-Latn-R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229875910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507412" cy="1143000"/>
          </a:xfrm>
        </p:spPr>
        <p:txBody>
          <a:bodyPr/>
          <a:lstStyle/>
          <a:p>
            <a:pPr algn="ctr"/>
            <a:r>
              <a:rPr lang="hr-HR" altLang="sr-Latn-RS" sz="4000" b="1" dirty="0">
                <a:solidFill>
                  <a:srgbClr val="C00000"/>
                </a:solidFill>
                <a:latin typeface="+mn-lt"/>
              </a:rPr>
              <a:t>Promjene</a:t>
            </a:r>
            <a:r>
              <a:rPr lang="en-US" altLang="sr-Latn-RS" sz="3200" dirty="0">
                <a:solidFill>
                  <a:srgbClr val="C00000"/>
                </a:solidFill>
                <a:latin typeface="+mn-lt"/>
              </a:rPr>
              <a:t> </a:t>
            </a:r>
            <a:r>
              <a:rPr lang="hr-HR" altLang="sr-Latn-RS" sz="3200" dirty="0">
                <a:solidFill>
                  <a:srgbClr val="C00000"/>
                </a:solidFill>
                <a:latin typeface="+mn-lt"/>
              </a:rPr>
              <a:t>- vježba</a:t>
            </a:r>
            <a:endParaRPr lang="en-US" altLang="sr-Latn-RS" sz="32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r-HR" altLang="sr-Latn-RS" sz="2800" dirty="0">
                <a:solidFill>
                  <a:schemeClr val="tx1"/>
                </a:solidFill>
              </a:rPr>
              <a:t>Ljudi na iznenadne promjene ili na previše promjena u kratkom vremenu reagiraju nelagodom ili otporom</a:t>
            </a:r>
            <a:endParaRPr lang="en-US" altLang="sr-Latn-RS" sz="2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hr-HR" altLang="sr-Latn-RS" sz="2800" dirty="0">
                <a:solidFill>
                  <a:schemeClr val="tx1"/>
                </a:solidFill>
              </a:rPr>
              <a:t>Velika većina Vas je gledala kako će nešto skinuti, a ne staviti na sebe...</a:t>
            </a:r>
            <a:r>
              <a:rPr lang="hr-HR" altLang="sr-Latn-RS" sz="2800" dirty="0">
                <a:solidFill>
                  <a:srgbClr val="CC0000"/>
                </a:solidFill>
              </a:rPr>
              <a:t>Velika većina ljudi gleda što će izgubiti s promjenama, a ne što će dobiti s novim stilom rada.</a:t>
            </a:r>
          </a:p>
          <a:p>
            <a:pPr>
              <a:lnSpc>
                <a:spcPct val="90000"/>
              </a:lnSpc>
            </a:pPr>
            <a:r>
              <a:rPr lang="hr-HR" altLang="sr-Latn-RS" sz="2800" dirty="0">
                <a:solidFill>
                  <a:schemeClr val="tx1"/>
                </a:solidFill>
              </a:rPr>
              <a:t>Ako nema jasnog definiranja ciljeva i strategija, te jasnog vođenja i motivacije, ljudi se u većini vraćaju u “predhodno” stanje</a:t>
            </a:r>
          </a:p>
          <a:p>
            <a:pPr>
              <a:lnSpc>
                <a:spcPct val="90000"/>
              </a:lnSpc>
              <a:buFontTx/>
              <a:buNone/>
            </a:pPr>
            <a:endParaRPr lang="hr-HR" altLang="sr-Latn-RS" sz="2800" dirty="0"/>
          </a:p>
          <a:p>
            <a:pPr>
              <a:lnSpc>
                <a:spcPct val="90000"/>
              </a:lnSpc>
            </a:pPr>
            <a:endParaRPr lang="en-US" altLang="sr-Latn-RS" dirty="0"/>
          </a:p>
        </p:txBody>
      </p:sp>
    </p:spTree>
    <p:extLst>
      <p:ext uri="{BB962C8B-B14F-4D97-AF65-F5344CB8AC3E}">
        <p14:creationId xmlns:p14="http://schemas.microsoft.com/office/powerpoint/2010/main" val="405969586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1" grpId="0" build="p" bldLvl="5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507412" cy="1143000"/>
          </a:xfrm>
        </p:spPr>
        <p:txBody>
          <a:bodyPr/>
          <a:lstStyle/>
          <a:p>
            <a:pPr algn="ctr"/>
            <a:r>
              <a:rPr lang="hr-HR" altLang="sr-Latn-RS" sz="4000" b="1" dirty="0">
                <a:solidFill>
                  <a:srgbClr val="C00000"/>
                </a:solidFill>
              </a:rPr>
              <a:t>Promjene</a:t>
            </a:r>
            <a:endParaRPr lang="en-US" altLang="sr-Latn-RS" sz="3200" b="1" dirty="0">
              <a:solidFill>
                <a:srgbClr val="C00000"/>
              </a:solidFill>
            </a:endParaRP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568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r-HR" altLang="sr-Latn-RS" sz="2800" dirty="0">
                <a:solidFill>
                  <a:schemeClr val="tx1"/>
                </a:solidFill>
              </a:rPr>
              <a:t>Kompanije ne mogu stalno raditi jednako i očekivati da budu različite i uspješnije</a:t>
            </a:r>
            <a:endParaRPr lang="en-US" altLang="sr-Latn-RS" sz="2800" dirty="0"/>
          </a:p>
          <a:p>
            <a:pPr>
              <a:lnSpc>
                <a:spcPct val="90000"/>
              </a:lnSpc>
            </a:pPr>
            <a:r>
              <a:rPr lang="hr-HR" altLang="sr-Latn-RS" sz="2800" dirty="0">
                <a:solidFill>
                  <a:schemeClr val="tx1"/>
                </a:solidFill>
              </a:rPr>
              <a:t>Promjene su dobar put prema rastu</a:t>
            </a:r>
          </a:p>
          <a:p>
            <a:pPr>
              <a:lnSpc>
                <a:spcPct val="90000"/>
              </a:lnSpc>
            </a:pPr>
            <a:r>
              <a:rPr lang="hr-HR" altLang="sr-Latn-RS" sz="2800" dirty="0">
                <a:solidFill>
                  <a:schemeClr val="tx1"/>
                </a:solidFill>
              </a:rPr>
              <a:t>Vođe-lideri trebaju inicirati promjene definiranjem vizije, vrijednosti i strategija</a:t>
            </a:r>
          </a:p>
          <a:p>
            <a:pPr>
              <a:lnSpc>
                <a:spcPct val="90000"/>
              </a:lnSpc>
              <a:buFontTx/>
              <a:buNone/>
            </a:pPr>
            <a:endParaRPr lang="hr-HR" altLang="sr-Latn-RS" sz="2800" dirty="0"/>
          </a:p>
          <a:p>
            <a:pPr>
              <a:lnSpc>
                <a:spcPct val="90000"/>
              </a:lnSpc>
            </a:pPr>
            <a:endParaRPr lang="en-US" altLang="sr-Latn-RS" dirty="0"/>
          </a:p>
        </p:txBody>
      </p:sp>
    </p:spTree>
    <p:extLst>
      <p:ext uri="{BB962C8B-B14F-4D97-AF65-F5344CB8AC3E}">
        <p14:creationId xmlns:p14="http://schemas.microsoft.com/office/powerpoint/2010/main" val="342662510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5AB69755-295F-4D58-9590-F13DB9E9E2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507412" cy="1143000"/>
          </a:xfrm>
        </p:spPr>
        <p:txBody>
          <a:bodyPr/>
          <a:lstStyle/>
          <a:p>
            <a:r>
              <a:rPr lang="hr-HR" altLang="sr-Latn-RS" sz="4000" b="1" dirty="0">
                <a:solidFill>
                  <a:srgbClr val="0070C0"/>
                </a:solidFill>
              </a:rPr>
              <a:t>Važno za implementaciju DP: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5944D010-1F17-492B-A40A-C9030C7E4C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219200"/>
            <a:ext cx="8507412" cy="4906963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800" dirty="0"/>
              <a:t>Startajte sa analizom baze kupaca. 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800" dirty="0"/>
              <a:t>Kreirajte sadržaj koji će privući kupce u razgovoru ili online.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800" dirty="0"/>
              <a:t>Kreirajte online stranice koje su interaktivne, lake za shvaćanje i sažete.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800" dirty="0"/>
              <a:t>Razvijajte i držite se svog osobnog branda. Jednom kada odlučite što i kako želite biti prezentirani podesite sve svoje online aktivnosti tome.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800" dirty="0">
                <a:solidFill>
                  <a:schemeClr val="tx1"/>
                </a:solidFill>
              </a:rPr>
              <a:t>Odredite što DP mora raditi, koliko često, s kim i kada, kako kako bi održao </a:t>
            </a:r>
            <a:r>
              <a:rPr lang="hr-HR" sz="2800" b="1" dirty="0">
                <a:solidFill>
                  <a:srgbClr val="0070C0"/>
                </a:solidFill>
              </a:rPr>
              <a:t>K</a:t>
            </a:r>
            <a:r>
              <a:rPr lang="hr-HR" sz="2800" dirty="0">
                <a:solidFill>
                  <a:schemeClr val="tx1"/>
                </a:solidFill>
              </a:rPr>
              <a:t>valitetu</a:t>
            </a:r>
            <a:r>
              <a:rPr lang="hr-HR" sz="2800" b="1" dirty="0">
                <a:solidFill>
                  <a:srgbClr val="0070C0"/>
                </a:solidFill>
              </a:rPr>
              <a:t>.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endParaRPr lang="hr-HR" sz="28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endParaRPr lang="hr-HR" sz="20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02894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5AB69755-295F-4D58-9590-F13DB9E9E2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507412" cy="1143000"/>
          </a:xfrm>
        </p:spPr>
        <p:txBody>
          <a:bodyPr/>
          <a:lstStyle/>
          <a:p>
            <a:r>
              <a:rPr lang="hr-HR" altLang="sr-Latn-RS" sz="4000" b="1" dirty="0">
                <a:solidFill>
                  <a:srgbClr val="0070C0"/>
                </a:solidFill>
              </a:rPr>
              <a:t>Važno za implementaciju DP:</a:t>
            </a:r>
            <a:endParaRPr lang="en-US" altLang="sr-Latn-RS" sz="3200" b="1" dirty="0">
              <a:solidFill>
                <a:srgbClr val="0070C0"/>
              </a:solidFill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5944D010-1F17-492B-A40A-C9030C7E4C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219200"/>
            <a:ext cx="8507412" cy="4906963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800" dirty="0"/>
              <a:t>Fokusirajte se na zadatke u svakoj fazi prodajnog porocesa, i onda vidite koje digitalne alate koristiti i kada. 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800" dirty="0">
                <a:solidFill>
                  <a:schemeClr val="tx1"/>
                </a:solidFill>
              </a:rPr>
              <a:t>Kreirajte ciljanu mrežu osoba i kupaca na društvenim mrežama</a:t>
            </a:r>
            <a:r>
              <a:rPr lang="hr-HR" sz="2800" b="1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800" dirty="0">
                <a:solidFill>
                  <a:schemeClr val="tx1"/>
                </a:solidFill>
              </a:rPr>
              <a:t>Nađite svoju idealnu skupinu s kojom kumunicirate, dijelite komentare, postavljate svoje članke i kreirate sadržaj.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hr-HR" sz="2800" dirty="0">
                <a:solidFill>
                  <a:schemeClr val="tx1"/>
                </a:solidFill>
              </a:rPr>
              <a:t>Prati aktivnosti tih osoba i dijeli s njima mišljenja, like, komentiraj kako bi bio zapažen(a).</a:t>
            </a:r>
          </a:p>
          <a:p>
            <a:pPr marL="973138" lvl="2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endParaRPr lang="hr-HR" sz="2800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endParaRPr lang="hr-HR" sz="20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hr-HR" sz="2800" dirty="0"/>
          </a:p>
          <a:p>
            <a:pPr>
              <a:lnSpc>
                <a:spcPct val="9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03902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3">
            <a:extLst>
              <a:ext uri="{FF2B5EF4-FFF2-40B4-BE49-F238E27FC236}">
                <a16:creationId xmlns:a16="http://schemas.microsoft.com/office/drawing/2014/main" id="{DDB2DCCC-5190-4700-AFC6-F1867BCA880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99F50E-F553-4B49-ABA0-638419139BF6}" type="datetime1">
              <a:rPr kumimoji="0" lang="sr-Latn-R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18.10.2023.</a:t>
            </a:fld>
            <a:endParaRPr kumimoji="0" lang="hr-HR" altLang="sr-Latn-R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/>
            </a:endParaRPr>
          </a:p>
        </p:txBody>
      </p:sp>
      <p:sp>
        <p:nvSpPr>
          <p:cNvPr id="171010" name="Rectangle 2">
            <a:extLst>
              <a:ext uri="{FF2B5EF4-FFF2-40B4-BE49-F238E27FC236}">
                <a16:creationId xmlns:a16="http://schemas.microsoft.com/office/drawing/2014/main" id="{4D895E0B-ED80-4319-935E-6EFDCC673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8607425" cy="45799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hr-HR" sz="40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Razvijaj i treniraj prodajni model i kako voditi digitalne prodajne sastanke.</a:t>
            </a:r>
          </a:p>
          <a:p>
            <a:pPr algn="ctr" eaLnBrk="1" hangingPunct="1">
              <a:buFontTx/>
              <a:buNone/>
              <a:defRPr/>
            </a:pPr>
            <a:r>
              <a:rPr lang="hr-HR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Često podcjenjujemo vrijeme i napora da adaptiramo ponašanje i prodajne metode digitalnoj prodaji.</a:t>
            </a:r>
            <a:endParaRPr 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821" name="Slide Number Placeholder 2">
            <a:extLst>
              <a:ext uri="{FF2B5EF4-FFF2-40B4-BE49-F238E27FC236}">
                <a16:creationId xmlns:a16="http://schemas.microsoft.com/office/drawing/2014/main" id="{2978A256-C388-49E1-A2A1-D9178291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28C02C-067E-45A6-9556-4FBF63356BCB}" type="slidenum">
              <a:rPr kumimoji="0" lang="hr-HR" altLang="sr-Latn-R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hr-HR" altLang="sr-Latn-R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093433726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Date Placeholder 3">
            <a:extLst>
              <a:ext uri="{FF2B5EF4-FFF2-40B4-BE49-F238E27FC236}">
                <a16:creationId xmlns:a16="http://schemas.microsoft.com/office/drawing/2014/main" id="{A616F8F5-9E67-48A3-B836-65367626313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buFont typeface="Arial" panose="020B0604020202020204" pitchFamily="34" charset="0"/>
              <a:buChar char="©"/>
              <a:defRPr/>
            </a:pPr>
            <a:fld id="{9F99F50E-F553-4B49-ABA0-638419139BF6}" type="datetime1">
              <a:rPr lang="sr-Latn-RS" smtClean="0"/>
              <a:pPr eaLnBrk="1" hangingPunct="1">
                <a:buFont typeface="Arial" panose="020B0604020202020204" pitchFamily="34" charset="0"/>
                <a:buChar char="©"/>
                <a:defRPr/>
              </a:pPr>
              <a:t>18.10.2023.</a:t>
            </a:fld>
            <a:endParaRPr lang="en-US" altLang="sr-Latn-RS" sz="14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107B5C8E-9B55-47F4-B67C-662801B75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4000">
                <a:solidFill>
                  <a:schemeClr val="hlink"/>
                </a:solidFill>
                <a:latin typeface="ScalaSans-Bold" pitchFamily="50" charset="0"/>
              </a:rPr>
              <a:t>Želim Vam: DOBRU PLOVIDBU !</a:t>
            </a:r>
            <a:endParaRPr lang="en-GB" altLang="sr-Latn-RS" sz="4000">
              <a:solidFill>
                <a:schemeClr val="hlink"/>
              </a:solidFill>
              <a:latin typeface="ScalaSans-Bold" pitchFamily="50" charset="0"/>
            </a:endParaRPr>
          </a:p>
        </p:txBody>
      </p:sp>
      <p:pic>
        <p:nvPicPr>
          <p:cNvPr id="57348" name="Picture 3" descr="sjörövar fest 102_edited">
            <a:extLst>
              <a:ext uri="{FF2B5EF4-FFF2-40B4-BE49-F238E27FC236}">
                <a16:creationId xmlns:a16="http://schemas.microsoft.com/office/drawing/2014/main" id="{7D31D477-DA32-4F1F-AABC-C5018E4D37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196975"/>
            <a:ext cx="8135937" cy="50403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7349" name="Footer Placeholder 1">
            <a:extLst>
              <a:ext uri="{FF2B5EF4-FFF2-40B4-BE49-F238E27FC236}">
                <a16:creationId xmlns:a16="http://schemas.microsoft.com/office/drawing/2014/main" id="{DD888995-DECA-40A7-86CF-99A681275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hr-H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endParaRPr lang="sr-Latn-CS" altLang="sr-Latn-RS" sz="1400"/>
          </a:p>
        </p:txBody>
      </p:sp>
    </p:spTree>
    <p:extLst>
      <p:ext uri="{BB962C8B-B14F-4D97-AF65-F5344CB8AC3E}">
        <p14:creationId xmlns:p14="http://schemas.microsoft.com/office/powerpoint/2010/main" val="1684056658"/>
      </p:ext>
    </p:extLst>
  </p:cSld>
  <p:clrMapOvr>
    <a:masterClrMapping/>
  </p:clrMapOvr>
  <p:transition spd="med"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Text Box 3">
            <a:extLst>
              <a:ext uri="{FF2B5EF4-FFF2-40B4-BE49-F238E27FC236}">
                <a16:creationId xmlns:a16="http://schemas.microsoft.com/office/drawing/2014/main" id="{2E2D051B-899F-40AD-9D8F-55D0C41F8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914400"/>
            <a:ext cx="7086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7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GB" altLang="sr-Latn-RS" sz="2400"/>
          </a:p>
        </p:txBody>
      </p:sp>
      <p:graphicFrame>
        <p:nvGraphicFramePr>
          <p:cNvPr id="74756" name="Object 2">
            <a:extLst>
              <a:ext uri="{FF2B5EF4-FFF2-40B4-BE49-F238E27FC236}">
                <a16:creationId xmlns:a16="http://schemas.microsoft.com/office/drawing/2014/main" id="{16F6BC9B-826F-4CC7-8265-80783281E4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19625" y="1520825"/>
          <a:ext cx="3238500" cy="442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3238095" imgH="4428571" progId="MS_ClipArt_Gallery.2">
                  <p:embed/>
                </p:oleObj>
              </mc:Choice>
              <mc:Fallback>
                <p:oleObj name="Clip" r:id="rId2" imgW="3238095" imgH="4428571" progId="MS_ClipArt_Gallery.2">
                  <p:embed/>
                  <p:pic>
                    <p:nvPicPr>
                      <p:cNvPr id="74756" name="Object 2">
                        <a:extLst>
                          <a:ext uri="{FF2B5EF4-FFF2-40B4-BE49-F238E27FC236}">
                            <a16:creationId xmlns:a16="http://schemas.microsoft.com/office/drawing/2014/main" id="{16F6BC9B-826F-4CC7-8265-80783281E4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25" y="1520825"/>
                        <a:ext cx="3238500" cy="442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4">
            <a:extLst>
              <a:ext uri="{FF2B5EF4-FFF2-40B4-BE49-F238E27FC236}">
                <a16:creationId xmlns:a16="http://schemas.microsoft.com/office/drawing/2014/main" id="{263B9BAD-23BA-42D5-9205-B153ED29C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714500"/>
            <a:ext cx="3857625" cy="2308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Hvala vam!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Vaša pitanja?</a:t>
            </a:r>
          </a:p>
          <a:p>
            <a:pPr>
              <a:spcBef>
                <a:spcPct val="50000"/>
              </a:spcBef>
              <a:defRPr/>
            </a:pPr>
            <a:endParaRPr lang="en-GB" sz="3200" dirty="0"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autoUpdateAnimBg="0"/>
      <p:bldP spid="4" grpId="0" build="p" autoUpdateAnimBg="0"/>
    </p:bldLst>
  </p:timing>
</p:sld>
</file>

<file path=ppt/theme/theme1.xml><?xml version="1.0" encoding="utf-8"?>
<a:theme xmlns:a="http://schemas.openxmlformats.org/drawingml/2006/main" name="NAS001_FINRA_Presentation_071907">
  <a:themeElements>
    <a:clrScheme name="">
      <a:dk1>
        <a:srgbClr val="000000"/>
      </a:dk1>
      <a:lt1>
        <a:srgbClr val="FFFFFF"/>
      </a:lt1>
      <a:dk2>
        <a:srgbClr val="58595B"/>
      </a:dk2>
      <a:lt2>
        <a:srgbClr val="3B3D3C"/>
      </a:lt2>
      <a:accent1>
        <a:srgbClr val="E6E7E8"/>
      </a:accent1>
      <a:accent2>
        <a:srgbClr val="1B75BC"/>
      </a:accent2>
      <a:accent3>
        <a:srgbClr val="FFFFFF"/>
      </a:accent3>
      <a:accent4>
        <a:srgbClr val="000000"/>
      </a:accent4>
      <a:accent5>
        <a:srgbClr val="F0F1F2"/>
      </a:accent5>
      <a:accent6>
        <a:srgbClr val="1769AA"/>
      </a:accent6>
      <a:hlink>
        <a:srgbClr val="9E1F63"/>
      </a:hlink>
      <a:folHlink>
        <a:srgbClr val="009344"/>
      </a:folHlink>
    </a:clrScheme>
    <a:fontScheme name="NAS001_FINRA_Presentation_071907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NAS001_FINRA_Presentation_07190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S001_FINRA_Presentation_07190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S001_FINRA_Presentation_07190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S001_FINRA_Presentation_07190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S001_FINRA_Presentation_07190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S001_FINRA_Presentation_07190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S001_FINRA_Presentation_07190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S001_FINRA_Presentation_07190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S001_FINRA_Presentation_07190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S001_FINRA_Presentation_07190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S001_FINRA_Presentation_07190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S001_FINRA_Presentation_07190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1_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0_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31534</TotalTime>
  <Words>2033</Words>
  <Application>Microsoft Office PowerPoint</Application>
  <PresentationFormat>Prikaz na zaslonu (4:3)</PresentationFormat>
  <Paragraphs>357</Paragraphs>
  <Slides>51</Slides>
  <Notes>46</Notes>
  <HiddenSlides>0</HiddenSlides>
  <MMClips>0</MMClips>
  <ScaleCrop>false</ScaleCrop>
  <HeadingPairs>
    <vt:vector size="8" baseType="variant">
      <vt:variant>
        <vt:lpstr>Korišteni fontovi</vt:lpstr>
      </vt:variant>
      <vt:variant>
        <vt:i4>10</vt:i4>
      </vt:variant>
      <vt:variant>
        <vt:lpstr>Tema</vt:lpstr>
      </vt:variant>
      <vt:variant>
        <vt:i4>14</vt:i4>
      </vt:variant>
      <vt:variant>
        <vt:lpstr>Uloženi OLE poslužitelji</vt:lpstr>
      </vt:variant>
      <vt:variant>
        <vt:i4>1</vt:i4>
      </vt:variant>
      <vt:variant>
        <vt:lpstr>Naslovi slajdova</vt:lpstr>
      </vt:variant>
      <vt:variant>
        <vt:i4>51</vt:i4>
      </vt:variant>
    </vt:vector>
  </HeadingPairs>
  <TitlesOfParts>
    <vt:vector size="76" baseType="lpstr">
      <vt:lpstr>Arial</vt:lpstr>
      <vt:lpstr>Bliss Pro Regular</vt:lpstr>
      <vt:lpstr>Brush Script MT</vt:lpstr>
      <vt:lpstr>Calibri</vt:lpstr>
      <vt:lpstr>Calibri Light</vt:lpstr>
      <vt:lpstr>ScalaSans-Bold</vt:lpstr>
      <vt:lpstr>Times</vt:lpstr>
      <vt:lpstr>Times New Roman</vt:lpstr>
      <vt:lpstr>Trebuchet MS</vt:lpstr>
      <vt:lpstr>Wingdings</vt:lpstr>
      <vt:lpstr>NAS001_FINRA_Presentation_071907</vt:lpstr>
      <vt:lpstr>11_Načrt po meri</vt:lpstr>
      <vt:lpstr>10_Načrt po meri</vt:lpstr>
      <vt:lpstr>9_Načrt po meri</vt:lpstr>
      <vt:lpstr>8_Načrt po meri</vt:lpstr>
      <vt:lpstr>7_Načrt po meri</vt:lpstr>
      <vt:lpstr>6_Načrt po meri</vt:lpstr>
      <vt:lpstr>5_Načrt po meri</vt:lpstr>
      <vt:lpstr>4_Načrt po meri</vt:lpstr>
      <vt:lpstr>3_Načrt po meri</vt:lpstr>
      <vt:lpstr>2_Načrt po meri</vt:lpstr>
      <vt:lpstr>1_Načrt po meri</vt:lpstr>
      <vt:lpstr>Načrt po meri</vt:lpstr>
      <vt:lpstr>Custom Design</vt:lpstr>
      <vt:lpstr>Clip</vt:lpstr>
      <vt:lpstr>PowerPoint prezentacija</vt:lpstr>
      <vt:lpstr>Sve kreće od kupca! Louis XIV</vt:lpstr>
      <vt:lpstr>„HARD” v.s. „SOFT”</vt:lpstr>
      <vt:lpstr>Konferencija o prodaji</vt:lpstr>
      <vt:lpstr>Ups! …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Zašto…</vt:lpstr>
      <vt:lpstr>PowerPoint prezentacija</vt:lpstr>
      <vt:lpstr>PowerPoint prezentacija</vt:lpstr>
      <vt:lpstr>Digitalna prodaja</vt:lpstr>
      <vt:lpstr>Digitalna prodaja</vt:lpstr>
      <vt:lpstr>PowerPoint prezentacija</vt:lpstr>
      <vt:lpstr>„Društvena” prodaja</vt:lpstr>
      <vt:lpstr>PowerPoint prezentacija</vt:lpstr>
      <vt:lpstr>Prodaja na daljinu ili virtualna prodaja</vt:lpstr>
      <vt:lpstr>PowerPoint prezentacija</vt:lpstr>
      <vt:lpstr>PowerPoint prezentacija</vt:lpstr>
      <vt:lpstr>PowerPoint prezentacija</vt:lpstr>
      <vt:lpstr>Digitalni prodavač</vt:lpstr>
      <vt:lpstr>Digitalni prodavač</vt:lpstr>
      <vt:lpstr>Digitalna prodaja </vt:lpstr>
      <vt:lpstr>PowerPoint prezentacija</vt:lpstr>
      <vt:lpstr>Digitalna prodaja</vt:lpstr>
      <vt:lpstr>Digitalna prodaja zašto?</vt:lpstr>
      <vt:lpstr>Ovo su neki izazovi prije početka:</vt:lpstr>
      <vt:lpstr>Ovo su neki izazovi prije početka:</vt:lpstr>
      <vt:lpstr>PowerPoint prezentacija</vt:lpstr>
      <vt:lpstr>Ciljevi i zadaci </vt:lpstr>
      <vt:lpstr>PowerPoint prezentacija</vt:lpstr>
      <vt:lpstr>Vrijeme potrebno za prodaju</vt:lpstr>
      <vt:lpstr>PowerPoint prezentacija</vt:lpstr>
      <vt:lpstr>PowerPoint prezentacija</vt:lpstr>
      <vt:lpstr>Ciljevi Q – S - Q</vt:lpstr>
      <vt:lpstr>Snažniji fokus menadžera prodaje (DP i TP)</vt:lpstr>
      <vt:lpstr>Cause and Effect model</vt:lpstr>
      <vt:lpstr>Cause and Effect model</vt:lpstr>
      <vt:lpstr>PowerPoint prezentacija</vt:lpstr>
      <vt:lpstr>PowerPoint prezentacija</vt:lpstr>
      <vt:lpstr>PowerPoint prezentacija</vt:lpstr>
      <vt:lpstr>PowerPoint prezentacija</vt:lpstr>
      <vt:lpstr>Promjene - vježba</vt:lpstr>
      <vt:lpstr>Promjene</vt:lpstr>
      <vt:lpstr>Važno za implementaciju DP:</vt:lpstr>
      <vt:lpstr>Važno za implementaciju DP:</vt:lpstr>
      <vt:lpstr>PowerPoint prezentacija</vt:lpstr>
      <vt:lpstr>Želim Vam: DOBRU PLOVIDBU !</vt:lpstr>
      <vt:lpstr>PowerPoint prezentacija</vt:lpstr>
    </vt:vector>
  </TitlesOfParts>
  <Company>Kat McCord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28pt Arial Bold Goes Here</dc:title>
  <dc:creator>Kat McCord</dc:creator>
  <cp:lastModifiedBy>RIPUP doo</cp:lastModifiedBy>
  <cp:revision>723</cp:revision>
  <cp:lastPrinted>2022-10-19T13:18:16Z</cp:lastPrinted>
  <dcterms:created xsi:type="dcterms:W3CDTF">2010-11-12T07:43:24Z</dcterms:created>
  <dcterms:modified xsi:type="dcterms:W3CDTF">2023-10-18T08:07:32Z</dcterms:modified>
</cp:coreProperties>
</file>