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74" r:id="rId2"/>
    <p:sldId id="276" r:id="rId3"/>
    <p:sldId id="277" r:id="rId4"/>
    <p:sldId id="278" r:id="rId5"/>
    <p:sldId id="279" r:id="rId6"/>
    <p:sldId id="281" r:id="rId7"/>
    <p:sldId id="283" r:id="rId8"/>
    <p:sldId id="284" r:id="rId9"/>
    <p:sldId id="285" r:id="rId10"/>
    <p:sldId id="299" r:id="rId11"/>
    <p:sldId id="291" r:id="rId12"/>
    <p:sldId id="292" r:id="rId13"/>
    <p:sldId id="273" r:id="rId14"/>
    <p:sldId id="263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270D15C8-11C0-441D-B97F-19FA76D97BC5}">
          <p14:sldIdLst>
            <p14:sldId id="274"/>
            <p14:sldId id="276"/>
            <p14:sldId id="277"/>
            <p14:sldId id="278"/>
            <p14:sldId id="279"/>
            <p14:sldId id="281"/>
            <p14:sldId id="283"/>
            <p14:sldId id="284"/>
            <p14:sldId id="285"/>
            <p14:sldId id="299"/>
            <p14:sldId id="291"/>
            <p14:sldId id="292"/>
          </p14:sldIdLst>
        </p14:section>
        <p14:section name="Untitled Section" id="{EA02ABB2-80BF-4329-9210-8B1E4243AF6D}">
          <p14:sldIdLst>
            <p14:sldId id="273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MriyhtSHOm+qco0cqev/ElB8No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dranka Šarić" initials="JŠ" lastIdx="2" clrIdx="0">
    <p:extLst>
      <p:ext uri="{19B8F6BF-5375-455C-9EA6-DF929625EA0E}">
        <p15:presenceInfo xmlns:p15="http://schemas.microsoft.com/office/powerpoint/2012/main" userId="12c87847b6c5778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3aa04cdeb_2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3aa04cdeb_2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13aa04cdeb_2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4"/>
          <p:cNvPicPr preferRelativeResize="0"/>
          <p:nvPr/>
        </p:nvPicPr>
        <p:blipFill rotWithShape="1">
          <a:blip r:embed="rId2">
            <a:alphaModFix/>
          </a:blip>
          <a:srcRect l="11111" t="-108" r="43622" b="95592"/>
          <a:stretch/>
        </p:blipFill>
        <p:spPr>
          <a:xfrm>
            <a:off x="-1" y="6103145"/>
            <a:ext cx="12204763" cy="75485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" name="Google Shape;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5"/>
          <p:cNvPicPr preferRelativeResize="0"/>
          <p:nvPr/>
        </p:nvPicPr>
        <p:blipFill rotWithShape="1">
          <a:blip r:embed="rId3">
            <a:alphaModFix/>
          </a:blip>
          <a:srcRect l="11111" t="-108" r="43622" b="92071"/>
          <a:stretch/>
        </p:blipFill>
        <p:spPr>
          <a:xfrm rot="5400000">
            <a:off x="-3202480" y="3160222"/>
            <a:ext cx="6858002" cy="537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4400"/>
              <a:buFont typeface="Arial"/>
              <a:buNone/>
              <a:defRPr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" name="Google Shape;3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4" name="Google Shape;4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8"/>
          <p:cNvPicPr preferRelativeResize="0"/>
          <p:nvPr/>
        </p:nvPicPr>
        <p:blipFill rotWithShape="1">
          <a:blip r:embed="rId2">
            <a:alphaModFix/>
          </a:blip>
          <a:srcRect l="11110" t="39778" r="2043" b="50000"/>
          <a:stretch/>
        </p:blipFill>
        <p:spPr>
          <a:xfrm>
            <a:off x="6172200" y="6067425"/>
            <a:ext cx="5219700" cy="17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8"/>
          <p:cNvPicPr preferRelativeResize="0"/>
          <p:nvPr/>
        </p:nvPicPr>
        <p:blipFill rotWithShape="1">
          <a:blip r:embed="rId2">
            <a:alphaModFix/>
          </a:blip>
          <a:srcRect l="11110" t="39778" r="2043" b="50000"/>
          <a:stretch/>
        </p:blipFill>
        <p:spPr>
          <a:xfrm>
            <a:off x="838200" y="6067425"/>
            <a:ext cx="5219700" cy="171449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4400"/>
              <a:buFont typeface="Arial"/>
              <a:buNone/>
              <a:defRPr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4" name="Google Shape;5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>
            <a:spLocks noGrp="1"/>
          </p:cNvSpPr>
          <p:nvPr>
            <p:ph type="title"/>
          </p:nvPr>
        </p:nvSpPr>
        <p:spPr>
          <a:xfrm>
            <a:off x="838200" y="1057275"/>
            <a:ext cx="10515600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4400"/>
              <a:buFont typeface="Arial"/>
              <a:buNone/>
              <a:defRPr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2" name="Google Shape;72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7" name="Google Shape;77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EC9C6-AA8F-D6B3-6717-AA31C668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DAVANJE FEEDBACKA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6C236-F442-A0EA-26DB-E90AF921A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pPr marL="114300" indent="0">
              <a:buNone/>
            </a:pPr>
            <a:r>
              <a:rPr lang="hr-HR" dirty="0"/>
              <a:t>Tim za kvalitetu-NASTAVAK SAMOVREDNOVANJA-RAZVOJNI CILJ KOMUNIKACIJA</a:t>
            </a:r>
          </a:p>
          <a:p>
            <a:pPr marL="114300" indent="0">
              <a:buNone/>
            </a:pPr>
            <a:r>
              <a:rPr lang="hr-HR" dirty="0"/>
              <a:t>Igor Breyer</a:t>
            </a:r>
          </a:p>
        </p:txBody>
      </p:sp>
    </p:spTree>
    <p:extLst>
      <p:ext uri="{BB962C8B-B14F-4D97-AF65-F5344CB8AC3E}">
        <p14:creationId xmlns:p14="http://schemas.microsoft.com/office/powerpoint/2010/main" val="97475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49AF0-A737-D34B-D404-DECE7F89E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Izazovi rada u 21. stoljeću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ABECB-2C56-D486-175C-8FB474B9F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Uz sve operativne zadatke vodimo i članove svoga tima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Nužnost konstantnog rada na sebi i samousavršavanje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Osvještavanje članova tima na  samousavršavanje i rad na sebi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Promjene koje ne stignemo pratiti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773669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A522E-AE74-ED87-73DC-7CA4B0152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393508"/>
            <a:ext cx="10515600" cy="609600"/>
          </a:xfrm>
        </p:spPr>
        <p:txBody>
          <a:bodyPr>
            <a:normAutofit fontScale="90000"/>
          </a:bodyPr>
          <a:lstStyle/>
          <a:p>
            <a:r>
              <a:rPr lang="hr-HR" dirty="0"/>
              <a:t>Soft skills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0D0C-BA66-11F1-8387-D67DAB754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 skills/meke vještine uključuju socijalne i komunikaciske vještine, kreativnost, upravljanje vremenom, nošenje sa stresom ili neuspjehom, prilagodljivost, sposobnost surađivanja, sposobnost riješavanja problema, itd.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Olakšavaju odnose s kolegama , nadređenima i pacijentima (uključujući i teške pacijente ili kolege), posao obavljemo efikasnije i brže, kod napredovanja su često te vještine presudne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 skills se ne stječu formalnim obrazovanjem, njihovim korištenjem postižemo bolje rezultate u bilo kojem područiju. </a:t>
            </a: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 struka nije dovoljna za vođenje tima.</a:t>
            </a:r>
          </a:p>
          <a:p>
            <a:pPr marL="11430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42027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1147F-9E23-D691-51B4-17CF2714B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788" y="1509204"/>
            <a:ext cx="10395011" cy="585926"/>
          </a:xfrm>
        </p:spPr>
        <p:txBody>
          <a:bodyPr>
            <a:normAutofit fontScale="90000"/>
          </a:bodyPr>
          <a:lstStyle/>
          <a:p>
            <a:r>
              <a:rPr lang="hr-HR" dirty="0"/>
              <a:t>Zašto se truditi poboljšati komunikaciju, Ja sam u pravu !</a:t>
            </a:r>
            <a:br>
              <a:rPr lang="hr-HR" dirty="0"/>
            </a:br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F2A37-8E92-C6E7-4E0E-C720CB60A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29879"/>
            <a:ext cx="10515600" cy="38470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 zaposlenici Poliklinike imaju zajednički cilj. Što bude bolje firmi biti će bolje i svakome od zaposlenika. Zajednički timski cilj je uvijek bitniji od individualnih ciljeva svakog zaposlenika.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Ogromna većina ljudi nema ništa protiv nas osobno. Nesporazumi su neizbježni pogotovo u vremenu velikih, brzih i neprestanih promjena, kratkih rokova i velikog broja informacija.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„Pas i mačka trče” čak i za vrlo jednostavne rečenice svatko od nas stvara svoju sliku u glavi. Nužno je provjeravati kako su nas drugi ljudi razumjeli i  kako smo mi njih razumjeli.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Bolja suradnja s drugima štedi vrijeme i energiju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Biti ćemo bolje raspoloženi i manje se živcirati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3478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CDA2F-532C-5399-4547-4BFECB7E5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Temelj vrhunskog tima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2FBFB-185F-6C57-21A1-471168A24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902335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Međusobno povjerenje članova tima je temelj na koji se nadograđuju sve druge karakteristike visoko funkcionalnih timova.</a:t>
            </a:r>
          </a:p>
          <a:p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67AB0B-0A3E-D7DE-E9F1-0DCDB78B5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19" y="2874644"/>
            <a:ext cx="3693795" cy="290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41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3D13E-07AC-CAFC-93C5-64C5001E1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041"/>
            <a:ext cx="10515600" cy="20040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1800" b="1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r-HR" sz="3100" b="1" dirty="0">
                <a:solidFill>
                  <a:schemeClr val="accent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Fundamentalna atribucijska pogreška</a:t>
            </a:r>
            <a:br>
              <a:rPr lang="hr-HR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sz="31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67C7A-45D2-8F27-F4D2-7221ED6DC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180" y="1310641"/>
            <a:ext cx="10515600" cy="2590800"/>
          </a:xfrm>
        </p:spPr>
        <p:txBody>
          <a:bodyPr>
            <a:normAutofit/>
          </a:bodyPr>
          <a:lstStyle/>
          <a:p>
            <a:endParaRPr lang="hr-HR" sz="1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443D12-B3FE-19B7-4728-AC94AACB1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" y="1481282"/>
            <a:ext cx="7155300" cy="389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66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924A1-3B84-907F-B990-FDBDE034B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Alati za izgradnju povjerenja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9D56E-521B-C35B-5754-4163C7D6C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262255"/>
          </a:xfrm>
        </p:spPr>
        <p:txBody>
          <a:bodyPr>
            <a:normAutofit fontScale="25000" lnSpcReduction="20000"/>
          </a:bodyPr>
          <a:lstStyle/>
          <a:p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3F39E-7A86-4F49-59C6-CB85716A0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73" y="2190114"/>
            <a:ext cx="8205788" cy="406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0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8968-917A-7B88-8A64-AE8E9303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Priprema za davanje feedbacka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29932-2C12-C6F1-52B7-FA618E405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89521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biste maksimalno povećali vjerojatnost da član tima konstruktivno primi feedback, nužno je da se unaprijed pripremite i odvojite za to dovoljno vremena.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Potrebno je najaviti termin za sastanak, koliko će trajati i koji je cilj razgovora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Pripremite sinopsis razgovora(strukturnu skicu razgovora, s očekivanim trajanjem svakog bloka razgovora)</a:t>
            </a: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32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Moramo jasno definirati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Ključne poruke – pozitivne i negativne, maksimalno 3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Izražavanje mora biti specifično i konkretno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Feedback moa biti strukturiran na način da uključuje davanje podrške-</a:t>
            </a:r>
            <a:r>
              <a:rPr lang="hr-HR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feedback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 </a:t>
            </a:r>
            <a:r>
              <a:rPr lang="hr-HR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izazov-feedforward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94351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972E-47D3-EEC4-3F8B-17736522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Vještina davanja feedbacka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0392D-5DDD-1C38-5CF0-2162F538D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Feedback sandwich </a:t>
            </a: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pozitivna konstatacija-sugestija za unaprijeđenje-pozitivna opservacija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Učinkovitiji „Feedback Sandwich”</a:t>
            </a: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pitaj-reci-pitaj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80950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93EE-24D3-8CAD-FCC4-2A40A49EC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CC26-FF43-2F07-3129-661A23A97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kraju provjeriti sve ključne točke koje ste dogovorili zajedno s rokovima i obavezno pitanje da li je sve jasno i muči li ga još što? </a:t>
            </a: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PRAVILO POŠTIVANJA ROKA</a:t>
            </a:r>
          </a:p>
          <a:p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TKO</a:t>
            </a: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Će učiniti ŠTO</a:t>
            </a: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DO KADA (koji je rok)</a:t>
            </a:r>
          </a:p>
          <a:p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Važno!</a:t>
            </a:r>
          </a:p>
          <a:p>
            <a:pPr marL="114300" indent="0">
              <a:buNone/>
            </a:pP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negativni feedback davati nasamo, pozitivni javno</a:t>
            </a:r>
          </a:p>
        </p:txBody>
      </p:sp>
    </p:spTree>
    <p:extLst>
      <p:ext uri="{BB962C8B-B14F-4D97-AF65-F5344CB8AC3E}">
        <p14:creationId xmlns:p14="http://schemas.microsoft.com/office/powerpoint/2010/main" val="503090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8D33E-DDFF-B1D9-C6E3-FE773C51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Vitamin 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595B0-2D56-DDE7-4897-B53997D94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hr-HR" sz="1800" dirty="0"/>
              <a:t>Kako moje ponašanje i odluke utječu na</a:t>
            </a:r>
          </a:p>
          <a:p>
            <a:r>
              <a:rPr lang="hr-HR" sz="1800" dirty="0"/>
              <a:t>Customers - pacijenti</a:t>
            </a:r>
          </a:p>
          <a:p>
            <a:r>
              <a:rPr lang="hr-HR" sz="1800" dirty="0"/>
              <a:t>Colleagues - kolege</a:t>
            </a:r>
          </a:p>
          <a:p>
            <a:r>
              <a:rPr lang="hr-HR" sz="1800" dirty="0"/>
              <a:t>Company – Poliklinika</a:t>
            </a:r>
          </a:p>
          <a:p>
            <a:endParaRPr lang="hr-HR" sz="1800" dirty="0"/>
          </a:p>
          <a:p>
            <a:pPr marL="114300" indent="0">
              <a:buNone/>
            </a:pPr>
            <a:r>
              <a:rPr lang="hr-HR" sz="1800" dirty="0"/>
              <a:t> Sve tri razine su međusobno ovisne i utječu jedna na drugu</a:t>
            </a:r>
          </a:p>
          <a:p>
            <a:pPr marL="114300" indent="0">
              <a:buNone/>
            </a:pPr>
            <a:r>
              <a:rPr lang="hr-HR" sz="1800" dirty="0"/>
              <a:t> Zadovoljstvo na sve tri razine je jako teško postići, naročito uzimajući u obzir njihovu dinamičku prirodu</a:t>
            </a:r>
          </a:p>
          <a:p>
            <a:pPr marL="114300" indent="0">
              <a:buNone/>
            </a:pPr>
            <a:r>
              <a:rPr lang="hr-HR" sz="1800" dirty="0"/>
              <a:t>Nužno je proširiti svijest djelatnicima kako bi u svako trenutku bili svijesni vlastitog utjecaja na svaku od tri komponente</a:t>
            </a:r>
          </a:p>
        </p:txBody>
      </p:sp>
    </p:spTree>
    <p:extLst>
      <p:ext uri="{BB962C8B-B14F-4D97-AF65-F5344CB8AC3E}">
        <p14:creationId xmlns:p14="http://schemas.microsoft.com/office/powerpoint/2010/main" val="1460805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F4E8-A53B-1AFC-098D-B11A9101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" y="2819400"/>
            <a:ext cx="10515600" cy="609600"/>
          </a:xfrm>
        </p:spPr>
        <p:txBody>
          <a:bodyPr>
            <a:normAutofit fontScale="90000"/>
          </a:bodyPr>
          <a:lstStyle/>
          <a:p>
            <a:r>
              <a:rPr lang="hr-HR" dirty="0"/>
              <a:t>                               </a:t>
            </a:r>
            <a:r>
              <a:rPr lang="hr-HR" sz="8900" dirty="0"/>
              <a:t>KRAJ</a:t>
            </a:r>
          </a:p>
        </p:txBody>
      </p:sp>
    </p:spTree>
    <p:extLst>
      <p:ext uri="{BB962C8B-B14F-4D97-AF65-F5344CB8AC3E}">
        <p14:creationId xmlns:p14="http://schemas.microsoft.com/office/powerpoint/2010/main" val="3279039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11D36-FEC9-431C-A16C-5F9D3EF67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r-HR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ey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523</Words>
  <Application>Microsoft Office PowerPoint</Application>
  <PresentationFormat>Widescreen</PresentationFormat>
  <Paragraphs>62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DAVANJE FEEDBACKA</vt:lpstr>
      <vt:lpstr>Izazovi rada u 21. stoljeću</vt:lpstr>
      <vt:lpstr>Soft skills</vt:lpstr>
      <vt:lpstr>Zašto se truditi poboljšati komunikaciju, Ja sam u pravu ! </vt:lpstr>
      <vt:lpstr>Temelj vrhunskog tima</vt:lpstr>
      <vt:lpstr>  Fundamentalna atribucijska pogreška </vt:lpstr>
      <vt:lpstr>Alati za izgradnju povjerenja</vt:lpstr>
      <vt:lpstr>Priprema za davanje feedbacka</vt:lpstr>
      <vt:lpstr>Vještina davanja feedbacka</vt:lpstr>
      <vt:lpstr>PowerPoint Presentation</vt:lpstr>
      <vt:lpstr>Vitamin c</vt:lpstr>
      <vt:lpstr>                               KRAJ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SAMOVREDNOVANJE</dc:title>
  <dc:creator>Darko</dc:creator>
  <cp:lastModifiedBy>Jadranka Šarić</cp:lastModifiedBy>
  <cp:revision>45</cp:revision>
  <dcterms:created xsi:type="dcterms:W3CDTF">2020-06-16T17:14:53Z</dcterms:created>
  <dcterms:modified xsi:type="dcterms:W3CDTF">2023-11-08T09:35:34Z</dcterms:modified>
</cp:coreProperties>
</file>