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74" r:id="rId2"/>
    <p:sldId id="276" r:id="rId3"/>
    <p:sldId id="277" r:id="rId4"/>
    <p:sldId id="280" r:id="rId5"/>
    <p:sldId id="281" r:id="rId6"/>
    <p:sldId id="282" r:id="rId7"/>
    <p:sldId id="284" r:id="rId8"/>
    <p:sldId id="283" r:id="rId9"/>
    <p:sldId id="301" r:id="rId10"/>
    <p:sldId id="290" r:id="rId11"/>
    <p:sldId id="296" r:id="rId12"/>
    <p:sldId id="297" r:id="rId13"/>
    <p:sldId id="291" r:id="rId14"/>
    <p:sldId id="298" r:id="rId15"/>
    <p:sldId id="299" r:id="rId16"/>
    <p:sldId id="300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270D15C8-11C0-441D-B97F-19FA76D97BC5}">
          <p14:sldIdLst>
            <p14:sldId id="274"/>
            <p14:sldId id="276"/>
            <p14:sldId id="277"/>
            <p14:sldId id="280"/>
            <p14:sldId id="281"/>
            <p14:sldId id="282"/>
            <p14:sldId id="284"/>
            <p14:sldId id="283"/>
            <p14:sldId id="301"/>
            <p14:sldId id="290"/>
            <p14:sldId id="296"/>
            <p14:sldId id="297"/>
            <p14:sldId id="291"/>
            <p14:sldId id="298"/>
            <p14:sldId id="299"/>
            <p14:sldId id="300"/>
          </p14:sldIdLst>
        </p14:section>
        <p14:section name="Untitled Section" id="{EA02ABB2-80BF-4329-9210-8B1E4243AF6D}">
          <p14:sldIdLst/>
        </p14:section>
      </p14:sectionLst>
    </p:ex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0" roundtripDataSignature="AMtx7mjMriyhtSHOm+qco0cqev/ElB8N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0B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0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4"/>
          <p:cNvPicPr preferRelativeResize="0"/>
          <p:nvPr/>
        </p:nvPicPr>
        <p:blipFill rotWithShape="1">
          <a:blip r:embed="rId2">
            <a:alphaModFix/>
          </a:blip>
          <a:srcRect l="11111" t="-108" r="43622" b="95592"/>
          <a:stretch/>
        </p:blipFill>
        <p:spPr>
          <a:xfrm>
            <a:off x="-1" y="6103145"/>
            <a:ext cx="12204763" cy="75485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C4E2"/>
              </a:buClr>
              <a:buSzPts val="6000"/>
              <a:buFont typeface="Arial"/>
              <a:buNone/>
              <a:defRPr sz="6000">
                <a:solidFill>
                  <a:srgbClr val="75C4E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7B7B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" name="Google Shape;20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" name="Google Shape;21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pic>
        <p:nvPicPr>
          <p:cNvPr id="22" name="Google Shape;22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6877" y="146845"/>
            <a:ext cx="2910673" cy="754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C4E2"/>
              </a:buClr>
              <a:buSzPts val="6000"/>
              <a:buFont typeface="Arial"/>
              <a:buNone/>
              <a:defRPr sz="6000">
                <a:solidFill>
                  <a:srgbClr val="75C4E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7B7B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pic>
        <p:nvPicPr>
          <p:cNvPr id="29" name="Google Shape;29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6877" y="146845"/>
            <a:ext cx="2910673" cy="754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15"/>
          <p:cNvPicPr preferRelativeResize="0"/>
          <p:nvPr/>
        </p:nvPicPr>
        <p:blipFill rotWithShape="1">
          <a:blip r:embed="rId3">
            <a:alphaModFix/>
          </a:blip>
          <a:srcRect l="11111" t="-108" r="43622" b="92071"/>
          <a:stretch/>
        </p:blipFill>
        <p:spPr>
          <a:xfrm rot="5400000">
            <a:off x="-3202480" y="3160222"/>
            <a:ext cx="6858002" cy="5375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>
            <a:spLocks noGrp="1"/>
          </p:cNvSpPr>
          <p:nvPr>
            <p:ph type="title"/>
          </p:nvPr>
        </p:nvSpPr>
        <p:spPr>
          <a:xfrm>
            <a:off x="838200" y="1081088"/>
            <a:ext cx="10515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C4E2"/>
              </a:buClr>
              <a:buSzPts val="4400"/>
              <a:buFont typeface="Arial"/>
              <a:buNone/>
              <a:defRPr>
                <a:solidFill>
                  <a:srgbClr val="75C4E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" name="Google Shape;3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pic>
        <p:nvPicPr>
          <p:cNvPr id="37" name="Google Shape;37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6877" y="146845"/>
            <a:ext cx="2910673" cy="754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C4E2"/>
              </a:buClr>
              <a:buSzPts val="6000"/>
              <a:buFont typeface="Arial"/>
              <a:buNone/>
              <a:defRPr sz="6000">
                <a:solidFill>
                  <a:srgbClr val="75C4E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" name="Google Shape;4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" name="Google Shape;4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pic>
        <p:nvPicPr>
          <p:cNvPr id="44" name="Google Shape;44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6877" y="146845"/>
            <a:ext cx="2910673" cy="754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7B7B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B7B7B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ashington-psychwellness.com/adult-therapy/10-tips-for-communicating-with-difficult-people/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EC9C6-AA8F-D6B3-6717-AA31C6686C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r-HR" dirty="0"/>
              <a:t>KOMUNIKACIJA S TEŠKIM LJUDIMA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06C236-F442-A0EA-26DB-E90AF921AE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93720"/>
            <a:ext cx="9144000" cy="1655762"/>
          </a:xfrm>
        </p:spPr>
        <p:txBody>
          <a:bodyPr>
            <a:normAutofit fontScale="40000" lnSpcReduction="20000"/>
          </a:bodyPr>
          <a:lstStyle/>
          <a:p>
            <a:pPr marL="114300" indent="0" algn="l">
              <a:buNone/>
            </a:pPr>
            <a:r>
              <a:rPr lang="hr-HR" sz="7400" dirty="0">
                <a:solidFill>
                  <a:schemeClr val="tx1"/>
                </a:solidFill>
              </a:rPr>
              <a:t>Tim za kvalitetu-NASTAVAK SAMOVREDNOVANJA-RAZVOJNI CILJ KOMUNIKACIJA</a:t>
            </a:r>
          </a:p>
          <a:p>
            <a:pPr marL="114300" indent="0" algn="l">
              <a:buNone/>
            </a:pPr>
            <a:r>
              <a:rPr lang="hr-HR" sz="7400" dirty="0">
                <a:solidFill>
                  <a:schemeClr val="tx1"/>
                </a:solidFill>
              </a:rPr>
              <a:t>Marin Pentek</a:t>
            </a:r>
          </a:p>
        </p:txBody>
      </p:sp>
    </p:spTree>
    <p:extLst>
      <p:ext uri="{BB962C8B-B14F-4D97-AF65-F5344CB8AC3E}">
        <p14:creationId xmlns:p14="http://schemas.microsoft.com/office/powerpoint/2010/main" val="974752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B10B7683-BD36-A3C6-65CF-FB7681DC0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Literatura:</a:t>
            </a:r>
          </a:p>
        </p:txBody>
      </p:sp>
      <p:sp>
        <p:nvSpPr>
          <p:cNvPr id="7" name="Rezervirano mjesto teksta 6">
            <a:extLst>
              <a:ext uri="{FF2B5EF4-FFF2-40B4-BE49-F238E27FC236}">
                <a16:creationId xmlns:a16="http://schemas.microsoft.com/office/drawing/2014/main" id="{69164F2D-DF1D-BEC2-07DC-975DB73398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>
                <a:solidFill>
                  <a:schemeClr val="tx1"/>
                </a:solidFill>
              </a:rPr>
              <a:t>KAKO PREŽIVJETI U SUVREMENOJ DŽUNGLI – Sandro Kraljević, mag. psych.</a:t>
            </a:r>
          </a:p>
          <a:p>
            <a:r>
              <a:rPr lang="hr-HR" dirty="0">
                <a:solidFill>
                  <a:schemeClr val="tx1"/>
                </a:solidFill>
              </a:rPr>
              <a:t>OKRUŽENI IDIOTIMA – Thomas Erikson</a:t>
            </a:r>
          </a:p>
          <a:p>
            <a:r>
              <a:rPr lang="hr-HR" dirty="0">
                <a:solidFill>
                  <a:schemeClr val="tx1"/>
                </a:solidFill>
              </a:rPr>
              <a:t>Znanstveni članak: </a:t>
            </a:r>
            <a:r>
              <a:rPr lang="hr-HR" sz="1800" u="sng" kern="1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https://washington-psychwellness.com/adult-therapy/10-tips-for-communicating-with-difficult-people/</a:t>
            </a:r>
            <a:endParaRPr lang="hr-H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73669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D6B5E5E-3BC3-0E9A-420C-DF6798931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Tko su teški ljudi?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F17D3A58-F91F-BD06-64AF-B724FA5383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hr-HR" dirty="0">
              <a:solidFill>
                <a:schemeClr val="tx1"/>
              </a:solidFill>
            </a:endParaRPr>
          </a:p>
          <a:p>
            <a:pPr algn="just"/>
            <a:endParaRPr lang="hr-HR" dirty="0">
              <a:solidFill>
                <a:schemeClr val="tx1"/>
              </a:solidFill>
            </a:endParaRPr>
          </a:p>
          <a:p>
            <a:pPr algn="just"/>
            <a:r>
              <a:rPr lang="hr-HR" dirty="0">
                <a:solidFill>
                  <a:schemeClr val="tx1"/>
                </a:solidFill>
              </a:rPr>
              <a:t>Teški ljudi se često opisuju kao osobe koje su </a:t>
            </a:r>
            <a:r>
              <a:rPr lang="hr-HR" b="1" dirty="0">
                <a:solidFill>
                  <a:schemeClr val="tx1"/>
                </a:solidFill>
              </a:rPr>
              <a:t>emocionalno zahtjevne, teško se nose s promjenama ili kritikama</a:t>
            </a:r>
            <a:r>
              <a:rPr lang="hr-HR" dirty="0">
                <a:solidFill>
                  <a:schemeClr val="tx1"/>
                </a:solidFill>
              </a:rPr>
              <a:t> te često </a:t>
            </a:r>
            <a:r>
              <a:rPr lang="hr-HR" b="1" dirty="0">
                <a:solidFill>
                  <a:schemeClr val="tx1"/>
                </a:solidFill>
              </a:rPr>
              <a:t>izazivaju konflikte ili stvaraju negativnu atmosferu</a:t>
            </a:r>
            <a:r>
              <a:rPr lang="hr-HR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7647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AFCC960-3587-4B1D-B193-533AD6027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Zbog čega su teški ljudi – teški?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C42A07F6-F70B-463C-F259-F63F41916A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hr-HR" dirty="0">
                <a:solidFill>
                  <a:schemeClr val="tx1"/>
                </a:solidFill>
              </a:rPr>
              <a:t>Po karakteru teških osoba može se zaključiti da se one tako ponašaju najčešće zbog četiri razloga:</a:t>
            </a:r>
          </a:p>
          <a:p>
            <a:pPr marL="628650" indent="-514350" algn="just">
              <a:buFont typeface="+mj-lt"/>
              <a:buAutoNum type="arabicPeriod"/>
            </a:pPr>
            <a:r>
              <a:rPr lang="hr-HR" dirty="0">
                <a:solidFill>
                  <a:schemeClr val="tx1"/>
                </a:solidFill>
              </a:rPr>
              <a:t>Nešto žele završiti što je prije moguće.</a:t>
            </a:r>
          </a:p>
          <a:p>
            <a:pPr marL="628650" indent="-514350" algn="just">
              <a:buFont typeface="+mj-lt"/>
              <a:buAutoNum type="arabicPeriod"/>
            </a:pPr>
            <a:r>
              <a:rPr lang="hr-HR" dirty="0">
                <a:solidFill>
                  <a:schemeClr val="tx1"/>
                </a:solidFill>
              </a:rPr>
              <a:t>Nešto žele odraditi isključivo po svom nahođenju i standardima.</a:t>
            </a:r>
          </a:p>
          <a:p>
            <a:pPr marL="628650" indent="-514350" algn="just">
              <a:buFont typeface="+mj-lt"/>
              <a:buAutoNum type="arabicPeriod"/>
            </a:pPr>
            <a:r>
              <a:rPr lang="hr-HR" dirty="0">
                <a:solidFill>
                  <a:schemeClr val="tx1"/>
                </a:solidFill>
              </a:rPr>
              <a:t>Samo se žele svidjeti drugim ljudima.</a:t>
            </a:r>
          </a:p>
          <a:p>
            <a:pPr marL="628650" indent="-514350" algn="just">
              <a:buFont typeface="+mj-lt"/>
              <a:buAutoNum type="arabicPeriod"/>
            </a:pPr>
            <a:r>
              <a:rPr lang="hr-HR" dirty="0">
                <a:solidFill>
                  <a:schemeClr val="tx1"/>
                </a:solidFill>
              </a:rPr>
              <a:t>Žele dobiti priznanje od drugih ljudi – i to pod svaku cijenu i stalno.</a:t>
            </a:r>
          </a:p>
        </p:txBody>
      </p:sp>
    </p:spTree>
    <p:extLst>
      <p:ext uri="{BB962C8B-B14F-4D97-AF65-F5344CB8AC3E}">
        <p14:creationId xmlns:p14="http://schemas.microsoft.com/office/powerpoint/2010/main" val="202631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F415140-3BF8-F010-9A5C-021C35C4E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6025"/>
            <a:ext cx="10515600" cy="609600"/>
          </a:xfrm>
        </p:spPr>
        <p:txBody>
          <a:bodyPr>
            <a:normAutofit fontScale="90000"/>
          </a:bodyPr>
          <a:lstStyle/>
          <a:p>
            <a:r>
              <a:rPr lang="hr-HR" dirty="0"/>
              <a:t>Četiri „zlatna” pravila za komunikaciju s teškim ljudima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267D3C62-66B9-3DA8-BC77-DA349E3FBA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33535"/>
            <a:ext cx="10515600" cy="4351338"/>
          </a:xfrm>
        </p:spPr>
        <p:txBody>
          <a:bodyPr>
            <a:normAutofit/>
          </a:bodyPr>
          <a:lstStyle/>
          <a:p>
            <a:pPr marL="571500" indent="-457200" algn="just">
              <a:buFont typeface="+mj-lt"/>
              <a:buAutoNum type="arabicPeriod"/>
            </a:pPr>
            <a:endParaRPr lang="hr-HR" sz="2000" b="1" dirty="0">
              <a:solidFill>
                <a:schemeClr val="tx1"/>
              </a:solidFill>
            </a:endParaRPr>
          </a:p>
          <a:p>
            <a:pPr marL="571500" indent="-457200" algn="just">
              <a:buFont typeface="+mj-lt"/>
              <a:buAutoNum type="arabicPeriod"/>
            </a:pPr>
            <a:endParaRPr lang="hr-HR" sz="2000" b="1" dirty="0">
              <a:solidFill>
                <a:schemeClr val="tx1"/>
              </a:solidFill>
            </a:endParaRPr>
          </a:p>
          <a:p>
            <a:pPr marL="571500" indent="-457200" algn="just">
              <a:buFont typeface="+mj-lt"/>
              <a:buAutoNum type="arabicPeriod"/>
            </a:pPr>
            <a:r>
              <a:rPr lang="hr-HR" sz="2000" b="1" dirty="0">
                <a:solidFill>
                  <a:schemeClr val="tx1"/>
                </a:solidFill>
              </a:rPr>
              <a:t>Pronađite razlog njihova ponašanja </a:t>
            </a:r>
          </a:p>
          <a:p>
            <a:pPr marL="571500" indent="-457200" algn="just">
              <a:buFont typeface="+mj-lt"/>
              <a:buAutoNum type="arabicPeriod"/>
            </a:pPr>
            <a:r>
              <a:rPr lang="hr-HR" sz="2000" b="1" dirty="0">
                <a:solidFill>
                  <a:schemeClr val="tx1"/>
                </a:solidFill>
              </a:rPr>
              <a:t>Predvidite njihovo buduće ponašanje</a:t>
            </a:r>
            <a:endParaRPr lang="hr-HR" sz="2000" dirty="0">
              <a:solidFill>
                <a:schemeClr val="tx1"/>
              </a:solidFill>
            </a:endParaRPr>
          </a:p>
          <a:p>
            <a:pPr marL="571500" indent="-457200" algn="just">
              <a:buFont typeface="+mj-lt"/>
              <a:buAutoNum type="arabicPeriod"/>
            </a:pPr>
            <a:r>
              <a:rPr lang="hr-HR" sz="2000" b="1" dirty="0">
                <a:solidFill>
                  <a:schemeClr val="tx1"/>
                </a:solidFill>
              </a:rPr>
              <a:t>Ostvarite utjecaj na druge</a:t>
            </a:r>
            <a:endParaRPr lang="hr-HR" sz="2000" dirty="0">
              <a:solidFill>
                <a:schemeClr val="tx1"/>
              </a:solidFill>
            </a:endParaRPr>
          </a:p>
          <a:p>
            <a:pPr marL="571500" indent="-457200" algn="just">
              <a:buFont typeface="+mj-lt"/>
              <a:buAutoNum type="arabicPeriod"/>
            </a:pPr>
            <a:r>
              <a:rPr lang="hr-HR" sz="2000" b="1" dirty="0">
                <a:solidFill>
                  <a:schemeClr val="tx1"/>
                </a:solidFill>
              </a:rPr>
              <a:t>Promijenite vlastito ponašanje</a:t>
            </a:r>
            <a:endParaRPr lang="hr-H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899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066A8D5-2ADB-D4F6-D2B4-64A121969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Što ne raditi s teškim osobama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82AE9154-87BF-E104-6CF1-79FC1FBF73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hr-HR" sz="2000" b="1" dirty="0">
                <a:solidFill>
                  <a:schemeClr val="tx1"/>
                </a:solidFill>
              </a:rPr>
              <a:t>Reagirati obrambeno i agresivno</a:t>
            </a:r>
            <a:endParaRPr lang="hr-HR" sz="2000" dirty="0">
              <a:solidFill>
                <a:schemeClr val="tx1"/>
              </a:solidFill>
            </a:endParaRPr>
          </a:p>
          <a:p>
            <a:pPr algn="just"/>
            <a:r>
              <a:rPr lang="hr-HR" sz="2000" b="1" dirty="0">
                <a:solidFill>
                  <a:schemeClr val="tx1"/>
                </a:solidFill>
              </a:rPr>
              <a:t>Drugu osobu uvjeravati u nešto</a:t>
            </a:r>
            <a:endParaRPr lang="hr-HR" sz="2000" dirty="0">
              <a:solidFill>
                <a:schemeClr val="tx1"/>
              </a:solidFill>
            </a:endParaRPr>
          </a:p>
          <a:p>
            <a:pPr algn="just"/>
            <a:r>
              <a:rPr lang="hr-HR" sz="2000" b="1" dirty="0">
                <a:solidFill>
                  <a:schemeClr val="tx1"/>
                </a:solidFill>
              </a:rPr>
              <a:t>Smiješiti se i šaliti</a:t>
            </a:r>
            <a:endParaRPr lang="hr-HR" sz="2000" dirty="0">
              <a:solidFill>
                <a:schemeClr val="tx1"/>
              </a:solidFill>
            </a:endParaRPr>
          </a:p>
          <a:p>
            <a:pPr algn="just"/>
            <a:r>
              <a:rPr lang="hr-HR" sz="2000" b="1" dirty="0">
                <a:solidFill>
                  <a:schemeClr val="tx1"/>
                </a:solidFill>
              </a:rPr>
              <a:t>Opravdavati se</a:t>
            </a:r>
            <a:endParaRPr lang="hr-H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822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A49E140-6305-FCD9-222A-94F0899BD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0286"/>
            <a:ext cx="10515600" cy="609600"/>
          </a:xfrm>
        </p:spPr>
        <p:txBody>
          <a:bodyPr>
            <a:normAutofit fontScale="90000"/>
          </a:bodyPr>
          <a:lstStyle/>
          <a:p>
            <a:r>
              <a:rPr lang="hr-HR" dirty="0"/>
              <a:t>DISA - model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8D1CD8F5-CAA3-15F0-0BE1-0C63400ABF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34083"/>
            <a:ext cx="10515600" cy="4351338"/>
          </a:xfrm>
        </p:spPr>
        <p:txBody>
          <a:bodyPr>
            <a:noAutofit/>
          </a:bodyPr>
          <a:lstStyle/>
          <a:p>
            <a:pPr algn="just"/>
            <a:r>
              <a:rPr lang="hr-HR" sz="16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Stručnjak za komunikacije, predavač i pisac Thomas Erikson odlučio se za DISA-metodu za izgradnju funkcionalnog dijaloga među ljudima. </a:t>
            </a:r>
            <a:endParaRPr lang="hr-HR" sz="1600" dirty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hr-HR" sz="1600" dirty="0">
                <a:solidFill>
                  <a:schemeClr val="tx1"/>
                </a:solidFill>
                <a:latin typeface="+mn-lt"/>
              </a:rPr>
              <a:t>DISA-model temelji se na iscrpnom istraživanju, upotrebljava se diljem svijeta i preveden je na trideset pet jezika.</a:t>
            </a:r>
          </a:p>
          <a:p>
            <a:pPr algn="just"/>
            <a:r>
              <a:rPr lang="hr-HR" sz="1600" dirty="0">
                <a:solidFill>
                  <a:schemeClr val="tx1"/>
                </a:solidFill>
                <a:latin typeface="+mn-lt"/>
              </a:rPr>
              <a:t>Otprilike </a:t>
            </a:r>
            <a:r>
              <a:rPr lang="hr-HR" sz="1600" b="1" dirty="0">
                <a:solidFill>
                  <a:schemeClr val="tx1"/>
                </a:solidFill>
                <a:latin typeface="+mn-lt"/>
              </a:rPr>
              <a:t>80 posto svih ljudi kombinacija su dviju boja </a:t>
            </a:r>
            <a:r>
              <a:rPr lang="hr-HR" sz="1600" dirty="0">
                <a:solidFill>
                  <a:schemeClr val="tx1"/>
                </a:solidFill>
                <a:latin typeface="+mn-lt"/>
              </a:rPr>
              <a:t>koje dominiraju njihovim ponašanjem. Otprilike </a:t>
            </a:r>
            <a:r>
              <a:rPr lang="hr-HR" sz="1600" b="1" dirty="0">
                <a:solidFill>
                  <a:schemeClr val="tx1"/>
                </a:solidFill>
                <a:latin typeface="+mn-lt"/>
              </a:rPr>
              <a:t>5 posto ljudi ima samo jednu boju </a:t>
            </a:r>
            <a:r>
              <a:rPr lang="hr-HR" sz="1600" dirty="0">
                <a:solidFill>
                  <a:schemeClr val="tx1"/>
                </a:solidFill>
                <a:latin typeface="+mn-lt"/>
              </a:rPr>
              <a:t>koja dominira njihovim ponašanjem. </a:t>
            </a:r>
            <a:r>
              <a:rPr lang="hr-HR" sz="1600" b="1" dirty="0">
                <a:solidFill>
                  <a:schemeClr val="tx1"/>
                </a:solidFill>
                <a:latin typeface="+mn-lt"/>
              </a:rPr>
              <a:t>Ostalima dominiraju tri boje.</a:t>
            </a:r>
          </a:p>
          <a:p>
            <a:pPr algn="just"/>
            <a:r>
              <a:rPr lang="hr-HR" sz="1600" dirty="0">
                <a:solidFill>
                  <a:schemeClr val="tx1"/>
                </a:solidFill>
                <a:latin typeface="+mn-lt"/>
              </a:rPr>
              <a:t>Ljudi su kompleksni - čak i crvene osobe mogu biti skromne, a žute mogu pozorno slušati. Ima i Zelenih koji izlaze na kraj sa sukobima jer su naučili što učiniti, pa i mnogi Plavi razumiju kad je vrijeme da prestanu provjeravati točnost dokumenata</a:t>
            </a:r>
          </a:p>
          <a:p>
            <a:pPr algn="just"/>
            <a:r>
              <a:rPr lang="hr-HR" sz="1600" b="1" dirty="0">
                <a:solidFill>
                  <a:schemeClr val="tx1"/>
                </a:solidFill>
                <a:latin typeface="+mn-lt"/>
              </a:rPr>
              <a:t>Sve opisano gore ima veze sa samosviješću. Do problema dolazi kad samosvijest nije dovoljno razvijena.</a:t>
            </a:r>
            <a:br>
              <a:rPr lang="hr-HR" sz="1600" b="1" dirty="0">
                <a:solidFill>
                  <a:schemeClr val="tx1"/>
                </a:solidFill>
                <a:latin typeface="+mn-lt"/>
              </a:rPr>
            </a:br>
            <a:endParaRPr lang="hr-HR" sz="1600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19051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0E67E3D-0450-EA6D-EE2F-31ADC89E2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Osnovni tipovi osoba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07EB708B-B148-1498-F14B-4A8E7F4BA9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r-HR" sz="1800" kern="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Crveni tip </a:t>
            </a:r>
            <a:r>
              <a:rPr lang="hr-HR" sz="18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(Dominantan): Osobe ovog tipa su ekstrovertni, direktni i često vrlo samopouzdani. Vole kontrolu i često donose odluke brzo.</a:t>
            </a:r>
            <a:endParaRPr lang="hr-HR" sz="18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r-HR" sz="1800" kern="0" dirty="0">
                <a:solidFill>
                  <a:srgbClr val="FFFF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Žuti tip </a:t>
            </a:r>
            <a:r>
              <a:rPr lang="hr-HR" sz="18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(Inspirativan): Žuti tipovi su također ekstrovertni, ali su više fokusirani na društvene interakcije i zabavu. Vole motivirati druge i često su vrlo optimistični.</a:t>
            </a:r>
            <a:endParaRPr lang="hr-HR" sz="18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r-HR" sz="1800" kern="0" dirty="0">
                <a:solidFill>
                  <a:srgbClr val="00B05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Zeleni tip </a:t>
            </a:r>
            <a:r>
              <a:rPr lang="hr-HR" sz="18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(Stabilan): Zeleni tipovi su introvertni i naglašavaju stabilnost i harmoniju u međuljudskim odnosima. Vole strukturu i red.</a:t>
            </a:r>
            <a:endParaRPr lang="hr-HR" sz="18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r-HR" sz="1800" kern="0" dirty="0">
                <a:solidFill>
                  <a:srgbClr val="0070C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Plavi tip </a:t>
            </a:r>
            <a:r>
              <a:rPr lang="hr-HR" sz="18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(Analitičan): Plavi tipovi su analitični i precizni. Vole detalje, točnost i planiranje unaprijed. </a:t>
            </a:r>
            <a:endParaRPr lang="hr-HR" sz="18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hr-HR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08138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211B5A3-7DE2-2E55-75EC-215E657BC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hr-HR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88932DC-06D4-75B7-87AB-9940343CC3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B2A00A8D-D479-3003-A047-F900972A5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646" y="1081088"/>
            <a:ext cx="8272707" cy="5712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098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317B351-F905-079D-ED99-DAC83B5CC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Tko se slaže s kim – i zašto je ustvari tako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65487C2C-5CB6-A766-5E3B-1EF618C017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>
              <a:solidFill>
                <a:schemeClr val="tx1"/>
              </a:solidFill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7F147039-0A18-9198-14FA-FA5F894BD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212" y="1581766"/>
            <a:ext cx="6769952" cy="518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361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F950AFB-CC7C-B19D-4BC5-0585860E0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Izazovne kombinacije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ED331184-5BFB-E3E3-DD3F-8C52FA021B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>
              <a:solidFill>
                <a:schemeClr val="tx1"/>
              </a:solidFill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DDF4679D-D473-E546-1B4D-944403C8A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550" y="1825625"/>
            <a:ext cx="7866899" cy="4488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863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4B6DD31-BB67-0400-4701-65A8468E6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/>
              <a:t>Što da radim ako ne znam tko je preda mnom?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F3EA305C-36AE-BCF1-7299-EF0A225E35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hr-HR" b="1" dirty="0">
                <a:solidFill>
                  <a:schemeClr val="tx1"/>
                </a:solidFill>
              </a:rPr>
              <a:t>Jednostavno budite </a:t>
            </a:r>
            <a:r>
              <a:rPr lang="hr-HR" b="1" dirty="0">
                <a:solidFill>
                  <a:srgbClr val="00B050"/>
                </a:solidFill>
              </a:rPr>
              <a:t>ZELENI</a:t>
            </a:r>
            <a:r>
              <a:rPr lang="hr-HR" b="1" dirty="0">
                <a:solidFill>
                  <a:schemeClr val="tx1"/>
                </a:solidFill>
              </a:rPr>
              <a:t>!</a:t>
            </a:r>
          </a:p>
          <a:p>
            <a:pPr marL="114300" indent="0">
              <a:buNone/>
            </a:pPr>
            <a:endParaRPr lang="hr-HR" b="1" dirty="0">
              <a:solidFill>
                <a:schemeClr val="tx1"/>
              </a:solidFill>
            </a:endParaRPr>
          </a:p>
          <a:p>
            <a:r>
              <a:rPr lang="hr-HR" dirty="0">
                <a:solidFill>
                  <a:schemeClr val="tx1"/>
                </a:solidFill>
              </a:rPr>
              <a:t>Ako nikako ne uspijevate analizirati osobu koju ste upoznali, najbolji savjet jest da šutite i slušate. </a:t>
            </a:r>
          </a:p>
          <a:p>
            <a:r>
              <a:rPr lang="hr-HR" dirty="0">
                <a:solidFill>
                  <a:schemeClr val="tx1"/>
                </a:solidFill>
              </a:rPr>
              <a:t>Ako niste sigurni, ponašajte se kao Zeleni</a:t>
            </a:r>
          </a:p>
        </p:txBody>
      </p:sp>
    </p:spTree>
    <p:extLst>
      <p:ext uri="{BB962C8B-B14F-4D97-AF65-F5344CB8AC3E}">
        <p14:creationId xmlns:p14="http://schemas.microsoft.com/office/powerpoint/2010/main" val="1459594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2E1578F-D835-2B6A-DEC3-D5DC645F3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7782"/>
            <a:ext cx="10515600" cy="609600"/>
          </a:xfrm>
        </p:spPr>
        <p:txBody>
          <a:bodyPr>
            <a:noAutofit/>
          </a:bodyPr>
          <a:lstStyle/>
          <a:p>
            <a:pPr algn="just"/>
            <a:r>
              <a:rPr lang="hr-HR" sz="40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ZAKLJUČAK</a:t>
            </a:r>
            <a:endParaRPr lang="hr-HR" sz="4000" dirty="0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075460B6-1E3E-7F69-09A0-69A68A6035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97382"/>
            <a:ext cx="10515600" cy="4845763"/>
          </a:xfrm>
        </p:spPr>
        <p:txBody>
          <a:bodyPr>
            <a:noAutofit/>
          </a:bodyPr>
          <a:lstStyle/>
          <a:p>
            <a:pPr algn="just"/>
            <a:r>
              <a:rPr lang="hr-HR" sz="2400" dirty="0">
                <a:solidFill>
                  <a:schemeClr val="tx1"/>
                </a:solidFill>
                <a:latin typeface="+mn-lt"/>
              </a:rPr>
              <a:t>Komuniciranje s teškim ljudima može biti izazovno, ali postoje strategije koje vam mogu pomoći da se nosite s takvim situacijama. </a:t>
            </a:r>
          </a:p>
          <a:p>
            <a:pPr algn="just"/>
            <a:r>
              <a:rPr lang="hr-HR" sz="2400" dirty="0">
                <a:solidFill>
                  <a:schemeClr val="tx1"/>
                </a:solidFill>
                <a:latin typeface="+mn-lt"/>
              </a:rPr>
              <a:t>Komunikacija s teškim ljudima često može biti stresno i frustrirajuće iskustvo – ali i ne mora biti.</a:t>
            </a:r>
          </a:p>
          <a:p>
            <a:pPr algn="just"/>
            <a:r>
              <a:rPr lang="hr-HR" sz="2400" dirty="0">
                <a:solidFill>
                  <a:schemeClr val="tx1"/>
                </a:solidFill>
                <a:latin typeface="+mn-lt"/>
              </a:rPr>
              <a:t>Komunikacija s drugima je dvosmjerna ulica, tako da naši postupci i reakcije mogu napraviti veliku razliku u tome kako će razgovor teći.</a:t>
            </a:r>
          </a:p>
          <a:p>
            <a:pPr algn="just"/>
            <a:r>
              <a:rPr lang="hr-HR" sz="2400" dirty="0">
                <a:solidFill>
                  <a:schemeClr val="tx1"/>
                </a:solidFill>
                <a:latin typeface="+mn-lt"/>
              </a:rPr>
              <a:t>Iako ne postoji jedinstveni recept za komunikaciju s teškim ljudima, postoje stvari koje možemo učiniti kako bismo izbjegli ili ublažili napete situacije prije nego što izmaknu kontroli.</a:t>
            </a:r>
          </a:p>
          <a:p>
            <a:pPr algn="just"/>
            <a:r>
              <a:rPr lang="hr-HR" sz="2400" dirty="0">
                <a:solidFill>
                  <a:schemeClr val="tx1"/>
                </a:solidFill>
              </a:rPr>
              <a:t>Teške ljude ne možemo mijenjati, ali zato možemo promijeniti naše ponašanje i stav prema njima</a:t>
            </a:r>
          </a:p>
          <a:p>
            <a:pPr algn="just"/>
            <a:endParaRPr lang="hr-HR" sz="24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20081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94037C7-6442-A1A6-7B42-D34167EF8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1087"/>
            <a:ext cx="10515600" cy="1092945"/>
          </a:xfrm>
        </p:spPr>
        <p:txBody>
          <a:bodyPr>
            <a:normAutofit/>
          </a:bodyPr>
          <a:lstStyle/>
          <a:p>
            <a:r>
              <a:rPr lang="pl-PL" sz="3600" dirty="0"/>
              <a:t>10 savjeta za komunikaciju s teškim ljudima:</a:t>
            </a:r>
            <a:endParaRPr lang="hr-HR" sz="3600" dirty="0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79FFD9F0-28F7-D32A-FD00-7DE77B7F7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78089"/>
            <a:ext cx="10515600" cy="3732343"/>
          </a:xfrm>
        </p:spPr>
        <p:txBody>
          <a:bodyPr>
            <a:no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hr-HR" sz="24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Budite jasni u pogledu svojih vrijednosti i stvari oko kojih niste spremni pristati.</a:t>
            </a:r>
            <a:endParaRPr lang="hr-HR" sz="24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hr-HR" sz="24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Zapamtite da su ljudi s kojima razgovarate pojedinci</a:t>
            </a:r>
            <a:r>
              <a:rPr lang="hr-HR" sz="24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hr-HR" sz="24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Kada je moguće, objasnite razloge svojih postupaka i reakcija.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hr-HR" sz="24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Prihvatite da postoje trenuci kada se nećete slagati s ljudima</a:t>
            </a:r>
            <a:endParaRPr lang="hr-HR" sz="2400" kern="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hr-HR" sz="24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Vježbajte aktivno slušanje. </a:t>
            </a:r>
          </a:p>
          <a:p>
            <a:pPr algn="just"/>
            <a:endParaRPr lang="hr-HR" sz="24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85821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7AFBC4DE-BB04-1BE8-3623-E4F2D02EA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919016"/>
            <a:ext cx="10515600" cy="5019967"/>
          </a:xfrm>
        </p:spPr>
        <p:txBody>
          <a:bodyPr>
            <a:noAutofit/>
          </a:bodyPr>
          <a:lstStyle/>
          <a:p>
            <a:pPr marL="514350" lvl="0" indent="-51435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  <a:tabLst>
                <a:tab pos="457200" algn="l"/>
              </a:tabLst>
            </a:pPr>
            <a:r>
              <a:rPr lang="hr-HR" sz="22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Naučite prepoznati znakove da je netko u vašoj blizini ljut ili uznemiren</a:t>
            </a:r>
            <a:r>
              <a:rPr lang="hr-HR" sz="2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14350" lvl="0" indent="-51435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  <a:tabLst>
                <a:tab pos="457200" algn="l"/>
              </a:tabLst>
            </a:pPr>
            <a:r>
              <a:rPr lang="hr-HR" sz="22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Koristite "ja" izjave za osobne pozicije. </a:t>
            </a:r>
            <a:endParaRPr lang="hr-HR" sz="2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lvl="0" indent="-51435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  <a:tabLst>
                <a:tab pos="457200" algn="l"/>
              </a:tabLst>
            </a:pPr>
            <a:r>
              <a:rPr lang="hr-HR" sz="22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Ako mislite da vas nitko ne čuje, pokušajte sažeti ono što su rekli ili parafrazirati to svojim riječima. </a:t>
            </a:r>
          </a:p>
          <a:p>
            <a:pPr marL="514350" lvl="0" indent="-51435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  <a:tabLst>
                <a:tab pos="457200" algn="l"/>
              </a:tabLst>
            </a:pPr>
            <a:r>
              <a:rPr lang="hr-HR" sz="22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Nemojte pretpostavljati da znate što druga osoba misli. </a:t>
            </a:r>
          </a:p>
          <a:p>
            <a:pPr marL="514350" lvl="0" indent="-51435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  <a:tabLst>
                <a:tab pos="457200" algn="l"/>
              </a:tabLst>
            </a:pPr>
            <a:r>
              <a:rPr lang="hr-HR" sz="22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Potražite terapiju.</a:t>
            </a:r>
            <a:endParaRPr lang="hr-HR" sz="2200" dirty="0"/>
          </a:p>
        </p:txBody>
      </p:sp>
    </p:spTree>
    <p:extLst>
      <p:ext uri="{BB962C8B-B14F-4D97-AF65-F5344CB8AC3E}">
        <p14:creationId xmlns:p14="http://schemas.microsoft.com/office/powerpoint/2010/main" val="26984423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18906B74-7101-3FBB-3C3D-C6D23D3BC6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/>
              <a:t>Hvala na pažnji</a:t>
            </a:r>
          </a:p>
        </p:txBody>
      </p:sp>
      <p:sp>
        <p:nvSpPr>
          <p:cNvPr id="2" name="Podnaslov 1">
            <a:extLst>
              <a:ext uri="{FF2B5EF4-FFF2-40B4-BE49-F238E27FC236}">
                <a16:creationId xmlns:a16="http://schemas.microsoft.com/office/drawing/2014/main" id="{2C9E3493-191E-EF1D-C288-A89781732F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14120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reye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861</TotalTime>
  <Words>704</Words>
  <Application>Microsoft Office PowerPoint</Application>
  <PresentationFormat>Široki zaslon</PresentationFormat>
  <Paragraphs>65</Paragraphs>
  <Slides>16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KOMUNIKACIJA S TEŠKIM LJUDIMA</vt:lpstr>
      <vt:lpstr>Literatura:</vt:lpstr>
      <vt:lpstr>Tko su teški ljudi?</vt:lpstr>
      <vt:lpstr>Zbog čega su teški ljudi – teški?</vt:lpstr>
      <vt:lpstr>Četiri „zlatna” pravila za komunikaciju s teškim ljudima</vt:lpstr>
      <vt:lpstr>Što ne raditi s teškim osobama</vt:lpstr>
      <vt:lpstr>DISA - model</vt:lpstr>
      <vt:lpstr>Osnovni tipovi osoba</vt:lpstr>
      <vt:lpstr>PowerPoint prezentacija</vt:lpstr>
      <vt:lpstr>Tko se slaže s kim – i zašto je ustvari tako</vt:lpstr>
      <vt:lpstr>Izazovne kombinacije</vt:lpstr>
      <vt:lpstr>Što da radim ako ne znam tko je preda mnom?</vt:lpstr>
      <vt:lpstr>ZAKLJUČAK</vt:lpstr>
      <vt:lpstr>10 savjeta za komunikaciju s teškim ljudima:</vt:lpstr>
      <vt:lpstr>PowerPoint prezentacija</vt:lpstr>
      <vt:lpstr>Hvala na pažnji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SAMOVREDNOVANJE</dc:title>
  <dc:creator>Darko</dc:creator>
  <cp:lastModifiedBy>Marin Pentek</cp:lastModifiedBy>
  <cp:revision>26</cp:revision>
  <dcterms:created xsi:type="dcterms:W3CDTF">2020-06-16T17:14:53Z</dcterms:created>
  <dcterms:modified xsi:type="dcterms:W3CDTF">2023-11-05T16:36:40Z</dcterms:modified>
</cp:coreProperties>
</file>