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74" r:id="rId2"/>
    <p:sldId id="276" r:id="rId3"/>
    <p:sldId id="277" r:id="rId4"/>
    <p:sldId id="278" r:id="rId5"/>
    <p:sldId id="275" r:id="rId6"/>
    <p:sldId id="280" r:id="rId7"/>
    <p:sldId id="281" r:id="rId8"/>
    <p:sldId id="284" r:id="rId9"/>
    <p:sldId id="285" r:id="rId10"/>
    <p:sldId id="286" r:id="rId11"/>
    <p:sldId id="287" r:id="rId12"/>
    <p:sldId id="290" r:id="rId13"/>
    <p:sldId id="292" r:id="rId14"/>
    <p:sldId id="294" r:id="rId15"/>
    <p:sldId id="295" r:id="rId16"/>
    <p:sldId id="302" r:id="rId17"/>
    <p:sldId id="303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270D15C8-11C0-441D-B97F-19FA76D97BC5}">
          <p14:sldIdLst>
            <p14:sldId id="274"/>
            <p14:sldId id="276"/>
            <p14:sldId id="277"/>
            <p14:sldId id="278"/>
            <p14:sldId id="275"/>
            <p14:sldId id="280"/>
            <p14:sldId id="281"/>
            <p14:sldId id="284"/>
            <p14:sldId id="285"/>
            <p14:sldId id="286"/>
            <p14:sldId id="287"/>
            <p14:sldId id="290"/>
            <p14:sldId id="292"/>
            <p14:sldId id="294"/>
            <p14:sldId id="295"/>
            <p14:sldId id="302"/>
            <p14:sldId id="303"/>
          </p14:sldIdLst>
        </p14:section>
        <p14:section name="Untitled Section" id="{EA02ABB2-80BF-4329-9210-8B1E4243AF6D}">
          <p14:sldIdLst/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MriyhtSHOm+qco0cqev/ElB8N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4"/>
          <p:cNvPicPr preferRelativeResize="0"/>
          <p:nvPr/>
        </p:nvPicPr>
        <p:blipFill rotWithShape="1">
          <a:blip r:embed="rId2">
            <a:alphaModFix/>
          </a:blip>
          <a:srcRect l="11111" t="-108" r="43622" b="95592"/>
          <a:stretch/>
        </p:blipFill>
        <p:spPr>
          <a:xfrm>
            <a:off x="-1" y="6103145"/>
            <a:ext cx="12204763" cy="75485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" name="Google Shape;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5"/>
          <p:cNvPicPr preferRelativeResize="0"/>
          <p:nvPr/>
        </p:nvPicPr>
        <p:blipFill rotWithShape="1">
          <a:blip r:embed="rId3">
            <a:alphaModFix/>
          </a:blip>
          <a:srcRect l="11111" t="-108" r="43622" b="92071"/>
          <a:stretch/>
        </p:blipFill>
        <p:spPr>
          <a:xfrm rot="5400000">
            <a:off x="-3202480" y="3160222"/>
            <a:ext cx="6858002" cy="537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4400"/>
              <a:buFont typeface="Arial"/>
              <a:buNone/>
              <a:defRPr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" name="Google Shape;3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4" name="Google Shape;4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8"/>
          <p:cNvPicPr preferRelativeResize="0"/>
          <p:nvPr/>
        </p:nvPicPr>
        <p:blipFill rotWithShape="1">
          <a:blip r:embed="rId2">
            <a:alphaModFix/>
          </a:blip>
          <a:srcRect l="11110" t="39778" r="2043" b="50000"/>
          <a:stretch/>
        </p:blipFill>
        <p:spPr>
          <a:xfrm>
            <a:off x="6172200" y="6067425"/>
            <a:ext cx="5219700" cy="17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8"/>
          <p:cNvPicPr preferRelativeResize="0"/>
          <p:nvPr/>
        </p:nvPicPr>
        <p:blipFill rotWithShape="1">
          <a:blip r:embed="rId2">
            <a:alphaModFix/>
          </a:blip>
          <a:srcRect l="11110" t="39778" r="2043" b="50000"/>
          <a:stretch/>
        </p:blipFill>
        <p:spPr>
          <a:xfrm>
            <a:off x="838200" y="6067425"/>
            <a:ext cx="5219700" cy="171449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8"/>
          <p:cNvSpPr txBox="1"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4400"/>
              <a:buFont typeface="Arial"/>
              <a:buNone/>
              <a:defRPr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4" name="Google Shape;5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EC9C6-AA8F-D6B3-6717-AA31C668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2772"/>
            <a:ext cx="10515600" cy="861135"/>
          </a:xfrm>
        </p:spPr>
        <p:txBody>
          <a:bodyPr>
            <a:normAutofit fontScale="90000"/>
          </a:bodyPr>
          <a:lstStyle/>
          <a:p>
            <a:r>
              <a:rPr lang="hr-HR" dirty="0"/>
              <a:t>VAŽNOST NEVERBALNE KOMUNIKACIJE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6C236-F442-A0EA-26DB-E90AF921A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pPr marL="114300" indent="0">
              <a:buNone/>
            </a:pPr>
            <a:r>
              <a:rPr lang="hr-HR" dirty="0"/>
              <a:t>Tim za kvalitetu-NASTAVAK SAMOVREDNOVANJA-RAZVOJNI CILJ KOMUNIKACIJA</a:t>
            </a:r>
          </a:p>
          <a:p>
            <a:pPr marL="114300" indent="0">
              <a:buNone/>
            </a:pPr>
            <a:r>
              <a:rPr lang="hr-HR" dirty="0"/>
              <a:t>Monika Nedug</a:t>
            </a:r>
          </a:p>
        </p:txBody>
      </p:sp>
    </p:spTree>
    <p:extLst>
      <p:ext uri="{BB962C8B-B14F-4D97-AF65-F5344CB8AC3E}">
        <p14:creationId xmlns:p14="http://schemas.microsoft.com/office/powerpoint/2010/main" val="974752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49AF0-A737-D34B-D404-DECE7F89E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RADIONICA DR.SC.KRISTIJAN SEDAK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ABECB-2C56-D486-175C-8FB474B9F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hr-HR" dirty="0"/>
          </a:p>
          <a:p>
            <a:r>
              <a:rPr lang="hr-HR" dirty="0"/>
              <a:t>We all speak at least 2 languages, body language is the mighty one</a:t>
            </a:r>
          </a:p>
          <a:p>
            <a:endParaRPr lang="hr-HR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Važno je čuti ono što nije rečeno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 govorim?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to govorim?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 to ne govorim?</a:t>
            </a: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773669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A522E-AE74-ED87-73DC-7CA4B0152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KOMUNICRAMO: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90D0C-BA66-11F1-8387-D67DAB754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Osobnim prostorom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Pogledom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Vremenom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Odjećom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Mirisom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Dodirom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Tonom glasa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42027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1147F-9E23-D691-51B4-17CF2714B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Znanost koja funkcionira u praksi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F2A37-8E92-C6E7-4E0E-C720CB60A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eusklađenost govora i tijela ili kašnjenje jednoga za drugim kao nepovjerenje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Evolucija: ljepši studenti –bolje ocjene, atraktivni ljudi-bolje prođu u situacijama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shvaćamo svi sve na isti način ali postoje univerzalnosti u shvaćanju neverbalnih emocija ili onoga što je zapravo željeno biti rečeno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Usvajanje znanja o neverbalnoj komunikaciji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-evolucijski, adaptivno, 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ponašajno tj.bihevioristički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3478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4D5E-1D37-2CF7-B4EA-E03813B9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Neverbalni znakovi odobravanja: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61FF3-E605-D806-7A54-5FAD567EA2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Susret pogleda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Rukovanje duže od 3 sec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Proširene zjenice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Osobni prostor sužen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Dodir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Smjer stopala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9684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420E1-AA65-81C9-B5EB-7D57ECBED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Lažljivci: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99C8AB-E018-EC86-36B3-8FA977678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Više trepću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 kontakt očima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Česte govorne greške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Nemir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Kratke rečenice ili prepričavanje naširoko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 instinkt mora odradit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Promijeni glas ili ponašanje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Pretjerano napominje svoju iskrenost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Pokriva usta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Dešnjaci gledaju lijevo gore, ljevaci desno gore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Trljaju oči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37076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3D13E-07AC-CAFC-93C5-64C5001E1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087"/>
            <a:ext cx="10515600" cy="169762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Neverbalna komunikacija u ljudskoj interakciji</a:t>
            </a:r>
            <a:r>
              <a:rPr lang="hr-HR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hr-HR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sz="18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Judith A. Hall, Mark L. Knapp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sz="1800" b="1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67C7A-45D2-8F27-F4D2-7221ED6DC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NEVERBALNA KOMUNIKACIJA: OSNOVNE PERSPEKTIVE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prisutnosti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kontinuirano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dajemo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svojim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stajalištima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osjećajima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ličnosti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r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eagiramo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određene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znakove,interpretiramo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nepostojanje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znakova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liječnik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pokušava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držati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neutralno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pomalo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neodređen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bezizražajan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pacijent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će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nedostatak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znakova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vjerojatno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pročitati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rezerviranost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nezainteresiranost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možda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će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čak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posumnjati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liječnik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zadržava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To je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dobar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primjer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ono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mislimo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komuniciramo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vrlo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različito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onoga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doista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komuniciramo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74266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8968-917A-7B88-8A64-AE8E9303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Klasificiranje neverbalnog ponašanja: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29932-2C12-C6F1-52B7-FA618E405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KOMUNIKACIJSKA OKOLINA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-fizička okolina-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judi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mijenjaju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okolinu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pomogla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postignu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svoje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ciljeve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komunikaciji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 ona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utjecati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raspoloženje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izbor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riječi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postupaka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kolin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uključuj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namještaj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arhitektonski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unutarnje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uređenje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uvjete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rasvjete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temperaturu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prateće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zvukove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glazbu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gledate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opuške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cigareta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koru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naranče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papir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ostavila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ćete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ubrzo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interakciji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formirate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dojam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koji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će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konačno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utjecati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vaš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susret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rijeme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odabira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trenutka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nešto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događa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koliko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često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događa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tempo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aktivnosti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svijeta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premda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fizičke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okoline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se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94351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0972E-47D3-EEC4-3F8B-17736522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Klasificiranje neverbalnog ponašanja: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0392D-5DDD-1C38-5CF0-2162F538D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SPACIJALNA OKOLINA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Proksemika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proučavanje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upotrebe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socijalnog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osobnog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prostora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ovog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općeg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naziva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područje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poznato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ekologija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male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grupe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bave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vezom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rasporeda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sjedenja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pozicioniranja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prostoru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vodstvom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tijekom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prirodom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grupnog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zadatka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950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84ACB-80B2-6191-1551-779A68AEB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Klasificiranje neverbalnog ponašanja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B1B4C-76C2-C6FD-6A9A-AF9BB9944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FIZIČKE ZNAČAJKE OSOBA KOJE KOMUNICIRAJU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načajke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tijekom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interakcije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ostaju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relativno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nepromijenjene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rađa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tijela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opća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atraktivnost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težina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kože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tena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mirisi</a:t>
            </a:r>
          </a:p>
          <a:p>
            <a:pPr marL="114300" indent="0">
              <a:buNone/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redmeti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koji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povezani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onima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koji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interakciji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nazivamo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artefaktima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odjeća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ruž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naočale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umetci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umjetne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trepavice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nakit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dodaci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aktovki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1601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5BD35-8BE9-DF61-D8C4-6D3263769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Klasificiranje neverbalnog ponašanja: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1FCC2-C57B-CAA3-C7F3-FCE5F611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KRETNJE I POLOŽAJ TIJELA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hr-HR" sz="1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položaj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tijela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uključuju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pokrete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tijela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udova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ruku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glave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stopala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nogu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izraze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osmijehe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pokrete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očiju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treptanje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usmjeravanje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trajanje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pogleda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širenje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zjenice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držanje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tijela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hr-HR" sz="1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abiranje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čela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povijanje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ramena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naginjanje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glave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pozicioniranje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usmjeravanje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pogleda</a:t>
            </a:r>
            <a:endParaRPr lang="hr-HR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DRŽANJE TIJELA</a:t>
            </a:r>
          </a:p>
          <a:p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ržanje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tijela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proučava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zajedno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drugim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neverbalnim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signalima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 se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odredio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stupanj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pažnje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sudjelovanja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status u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odnosu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drugog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interakciji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stupanj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on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danoj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sviđa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naginjanje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naprijed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povez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s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sudjelovanjem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sviđanjem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nižim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statusom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hr-HR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58903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7AE3B-EC96-AF0A-1AA8-FAE35979E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Klasificiranje neverbalne komunikacije: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47228-EFF0-EAA9-5A87-2355BB10C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DODIRIVANJE</a:t>
            </a:r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odirivanje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usmjereno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osobu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odražavati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određeno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naviku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pojedinca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ovih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radnji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ostaci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nekog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ranijeg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razdoblja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životu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prvi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put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svladavati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vlastite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razvijati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socijalne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kontakte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obaviti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zadatak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Katkad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dodire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izvodimo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prilagođavamo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takvim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iskustvima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zadržavamo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suočimo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sličnim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situacijama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edan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najsnažnijih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oblika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događa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dvoje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ljudi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dodiruje</a:t>
            </a:r>
            <a:endParaRPr lang="hr-HR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IZRAZI LICA</a:t>
            </a:r>
          </a:p>
          <a:p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ećina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zanima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konfiguracije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pokazuju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različita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emocionalna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stanja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Šest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primarnih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osjećaja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najviše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proučavani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srdžba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iznenađenje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sreća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strah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gađenje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rimarna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funkcija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lica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komuniciranje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izražavanje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emocija</a:t>
            </a: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1800" dirty="0"/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82825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F4E8-A53B-1AFC-098D-B11A91018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Klasificiranje neverbalne komunikacije: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A129A-3B73-FB1D-8C49-8E0D6FD3B3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GLEDANJE</a:t>
            </a:r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hr-HR" sz="1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GB" sz="1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koliko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dugo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gledamo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tijekom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interakcije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glavna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fokusiraju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gledanja</a:t>
            </a:r>
            <a:endParaRPr lang="hr-HR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GLASOVNO PONAŠANJE</a:t>
            </a:r>
          </a:p>
          <a:p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Glasovno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ponašanje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rečeno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ne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rečeno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Neverbalni znakovi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govor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hr-HR" sz="1800" dirty="0"/>
          </a:p>
          <a:p>
            <a:pPr marL="114300" indent="0">
              <a:buNone/>
            </a:pP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79039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AA289-AD36-2763-66B2-A4DA74BF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087"/>
            <a:ext cx="10515600" cy="889755"/>
          </a:xfrm>
        </p:spPr>
        <p:txBody>
          <a:bodyPr>
            <a:normAutofit fontScale="90000"/>
          </a:bodyPr>
          <a:lstStyle/>
          <a:p>
            <a:r>
              <a:rPr lang="hr-HR" dirty="0"/>
              <a:t>Neverbalna komunikacija u ukupnome procesu komunikacije: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D5154-72C0-B266-9ACE-5F012BB14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6442" y="2183907"/>
            <a:ext cx="10297357" cy="399305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Iako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u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ovoj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knjizi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naglasak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neverbalnoj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nemojte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zaboraviti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neodvojivu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prirodu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verbalnih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neverbalnih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signala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Budući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verbalni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sustav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funkcioniraju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zajedno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širega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komunikacijskog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procesa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pokušaji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njihova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jasnog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razlikovanja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nisu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osobito</a:t>
            </a:r>
            <a:r>
              <a:rPr lang="en-GB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uspješn</a:t>
            </a:r>
            <a:r>
              <a:rPr lang="hr-HR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PONAVLJANJE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jednostavno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ponoviti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ono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verbalno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rečeno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Primjerice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nekoj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kažete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treba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ići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prema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sjeveru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bi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našla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novinski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kiosk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pokažete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pravome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smjeru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to bi se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smatralo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ponavljanjem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r-HR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PROTURJEČENJE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Verbalni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signali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međusobno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odstupati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načina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odašiljati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dvije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proturječne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poruke</a:t>
            </a:r>
            <a:r>
              <a:rPr lang="hr-HR" sz="5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roditelj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koji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svoje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dijete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viče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srditim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glasom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Naravno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volim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!”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koja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govori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pred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publikom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drhtavih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ruku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koljena</a:t>
            </a:r>
            <a:r>
              <a:rPr lang="hr-HR" sz="5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tvrdi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Nisam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nervozan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endParaRPr lang="hr-HR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r-HR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10578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FED9A-9A00-9597-A770-0DAD762D2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088"/>
            <a:ext cx="10515600" cy="854244"/>
          </a:xfrm>
        </p:spPr>
        <p:txBody>
          <a:bodyPr>
            <a:normAutofit fontScale="90000"/>
          </a:bodyPr>
          <a:lstStyle/>
          <a:p>
            <a:r>
              <a:rPr lang="hr-HR" dirty="0"/>
              <a:t>Povijest proučavanja neverbalnog ponašanja: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8BE63-277B-9A8B-92A4-36937CBEA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4298" y="2130641"/>
            <a:ext cx="10359501" cy="404632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Kvintilijanovo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Institutio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Oratoria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Govornikovo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obrazovanje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važan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izvor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podataka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gestama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Napisano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u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prvom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stoljeću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Krista.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pratili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razvoj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područja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zoologija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antropologija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plesna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umjetnost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lingvistika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filozofija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psihijatrija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psihologija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sociologija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govorništvo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nedvojbeno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bismo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preteče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današnjih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Proučavanje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neverbalnog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nikad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domena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određene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discipline.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najutjecajnijih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20.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stoljeća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jest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Darwinovo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Izražavanje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čovjeka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životinja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1872.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godine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02491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D0107-8736-2198-E854-06C4FD65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mtClean="0"/>
              <a:t>ZAKLJUČAK</a:t>
            </a:r>
            <a:endParaRPr lang="hr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76C6E-89C5-75BF-4B63-7DBE359E0B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Neverbalnu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komunikaciju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bi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trebalo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proučavati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izdvojeni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fenomen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nego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neodvojiv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ukupnoga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komunikacijskog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procesa</a:t>
            </a:r>
            <a:endParaRPr lang="hr-H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6679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75F7-D3E2-3302-08DE-E1D48E2F9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088"/>
            <a:ext cx="10515600" cy="1608846"/>
          </a:xfrm>
        </p:spPr>
        <p:txBody>
          <a:bodyPr>
            <a:normAutofit fontScale="90000"/>
          </a:bodyPr>
          <a:lstStyle/>
          <a:p>
            <a:r>
              <a:rPr lang="hr-HR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načina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koji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neverbalna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komunikacija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pomaže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ostvarenju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nekih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općih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ciljeva</a:t>
            </a:r>
            <a:r>
              <a:rPr lang="en-GB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r-HR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hr-HR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4CB58-B54B-9A8D-D2B1-9346E9D7D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2357" y="2689933"/>
            <a:ext cx="10581443" cy="3487029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2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izražavanje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prisnosti</a:t>
            </a:r>
            <a:endParaRPr lang="hr-HR" sz="2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hr-H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tatusa</a:t>
            </a:r>
            <a:endParaRPr lang="hr-HR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GB" sz="2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identiteta</a:t>
            </a:r>
            <a:endParaRPr lang="hr-HR" sz="2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GB" sz="2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obmane</a:t>
            </a:r>
            <a:endParaRPr lang="hr-H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76870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ey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1096</Words>
  <Application>Microsoft Office PowerPoint</Application>
  <PresentationFormat>Široki zaslon</PresentationFormat>
  <Paragraphs>134</Paragraphs>
  <Slides>17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Office Theme</vt:lpstr>
      <vt:lpstr>VAŽNOST NEVERBALNE KOMUNIKACIJE</vt:lpstr>
      <vt:lpstr>RADIONICA DR.SC.KRISTIJAN SEDAK</vt:lpstr>
      <vt:lpstr>KOMUNICRAMO:</vt:lpstr>
      <vt:lpstr>Znanost koja funkcionira u praksi</vt:lpstr>
      <vt:lpstr>Neverbalni znakovi odobravanja:</vt:lpstr>
      <vt:lpstr>Lažljivci:</vt:lpstr>
      <vt:lpstr>Neverbalna komunikacija u ljudskoj interakciji Judith A. Hall, Mark L. Knapp   </vt:lpstr>
      <vt:lpstr>Klasificiranje neverbalnog ponašanja:</vt:lpstr>
      <vt:lpstr>Klasificiranje neverbalnog ponašanja:</vt:lpstr>
      <vt:lpstr>Klasificiranje neverbalnog ponašanja</vt:lpstr>
      <vt:lpstr>Klasificiranje neverbalnog ponašanja:</vt:lpstr>
      <vt:lpstr>Klasificiranje neverbalne komunikacije:</vt:lpstr>
      <vt:lpstr>Klasificiranje neverbalne komunikacije:</vt:lpstr>
      <vt:lpstr>Neverbalna komunikacija u ukupnome procesu komunikacije:</vt:lpstr>
      <vt:lpstr>Povijest proučavanja neverbalnog ponašanja:</vt:lpstr>
      <vt:lpstr>ZAKLJUČAK</vt:lpstr>
      <vt:lpstr>4 načina na koji nam neverbalna komunikacija pomaže u ostvarenju nekih općih ciljeva: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SAMOVREDNOVANJE</dc:title>
  <dc:creator>Darko</dc:creator>
  <cp:lastModifiedBy>Monika</cp:lastModifiedBy>
  <cp:revision>21</cp:revision>
  <dcterms:created xsi:type="dcterms:W3CDTF">2020-06-16T17:14:53Z</dcterms:created>
  <dcterms:modified xsi:type="dcterms:W3CDTF">2023-11-09T08:40:06Z</dcterms:modified>
</cp:coreProperties>
</file>