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74" r:id="rId2"/>
    <p:sldId id="276" r:id="rId3"/>
    <p:sldId id="301" r:id="rId4"/>
    <p:sldId id="302" r:id="rId5"/>
    <p:sldId id="303" r:id="rId6"/>
    <p:sldId id="304" r:id="rId7"/>
    <p:sldId id="305" r:id="rId8"/>
    <p:sldId id="306" r:id="rId9"/>
    <p:sldId id="314" r:id="rId10"/>
    <p:sldId id="307" r:id="rId11"/>
    <p:sldId id="308" r:id="rId12"/>
    <p:sldId id="309" r:id="rId13"/>
    <p:sldId id="310" r:id="rId14"/>
    <p:sldId id="311" r:id="rId15"/>
    <p:sldId id="30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270D15C8-11C0-441D-B97F-19FA76D97BC5}">
          <p14:sldIdLst>
            <p14:sldId id="274"/>
            <p14:sldId id="276"/>
            <p14:sldId id="301"/>
            <p14:sldId id="302"/>
            <p14:sldId id="303"/>
            <p14:sldId id="304"/>
            <p14:sldId id="305"/>
            <p14:sldId id="306"/>
            <p14:sldId id="314"/>
            <p14:sldId id="307"/>
            <p14:sldId id="308"/>
            <p14:sldId id="309"/>
            <p14:sldId id="310"/>
            <p14:sldId id="311"/>
            <p14:sldId id="300"/>
          </p14:sldIdLst>
        </p14:section>
        <p14:section name="Untitled Section" id="{EA02ABB2-80BF-4329-9210-8B1E4243AF6D}">
          <p14:sldIdLst/>
        </p14:section>
      </p14:sectionLst>
    </p:ext>
    <p:ext uri="{EFAFB233-063F-42B5-8137-9DF3F51BA10A}">
      <p15:sldGuideLst xmlns:p15="http://schemas.microsoft.com/office/powerpoint/2012/main" xmlns="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MriyhtSHOm+qco0cqev/ElB8N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-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C8CC54-F469-42D5-8F77-DF9D9E056AC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597EFC2-8F4C-415D-9847-9C8AB3079423}">
      <dgm:prSet phldrT="[Text]"/>
      <dgm:spPr/>
      <dgm:t>
        <a:bodyPr/>
        <a:lstStyle/>
        <a:p>
          <a:r>
            <a:rPr lang="hr-HR" dirty="0" smtClean="0"/>
            <a:t>Životna priča</a:t>
          </a:r>
          <a:endParaRPr lang="hr-HR" dirty="0"/>
        </a:p>
      </dgm:t>
    </dgm:pt>
    <dgm:pt modelId="{170CA7EE-33E1-412E-8D3F-72E6F696C954}" type="parTrans" cxnId="{9DFDD0B4-7332-4CEA-A9FE-ABED4490C097}">
      <dgm:prSet/>
      <dgm:spPr/>
      <dgm:t>
        <a:bodyPr/>
        <a:lstStyle/>
        <a:p>
          <a:endParaRPr lang="hr-HR"/>
        </a:p>
      </dgm:t>
    </dgm:pt>
    <dgm:pt modelId="{78E808C0-96D5-4B6C-BB70-C69421E72246}" type="sibTrans" cxnId="{9DFDD0B4-7332-4CEA-A9FE-ABED4490C097}">
      <dgm:prSet/>
      <dgm:spPr/>
      <dgm:t>
        <a:bodyPr/>
        <a:lstStyle/>
        <a:p>
          <a:endParaRPr lang="hr-HR"/>
        </a:p>
      </dgm:t>
    </dgm:pt>
    <dgm:pt modelId="{3EA1F432-AC3A-4F17-8474-069CA650ED7D}">
      <dgm:prSet phldrT="[Text]"/>
      <dgm:spPr/>
      <dgm:t>
        <a:bodyPr/>
        <a:lstStyle/>
        <a:p>
          <a:r>
            <a:rPr lang="hr-HR" dirty="0" smtClean="0"/>
            <a:t>Izgubiti se putem</a:t>
          </a:r>
          <a:endParaRPr lang="hr-HR" dirty="0"/>
        </a:p>
      </dgm:t>
    </dgm:pt>
    <dgm:pt modelId="{76DD74F9-56D0-4F9A-B857-8A05C0F73464}" type="parTrans" cxnId="{4D662864-6C4C-41E3-935B-A4A3FD8FBB0A}">
      <dgm:prSet/>
      <dgm:spPr/>
      <dgm:t>
        <a:bodyPr/>
        <a:lstStyle/>
        <a:p>
          <a:endParaRPr lang="hr-HR"/>
        </a:p>
      </dgm:t>
    </dgm:pt>
    <dgm:pt modelId="{76718B00-3B35-4BB0-A05F-7EEF71869FD1}" type="sibTrans" cxnId="{4D662864-6C4C-41E3-935B-A4A3FD8FBB0A}">
      <dgm:prSet/>
      <dgm:spPr/>
      <dgm:t>
        <a:bodyPr/>
        <a:lstStyle/>
        <a:p>
          <a:endParaRPr lang="hr-HR"/>
        </a:p>
      </dgm:t>
    </dgm:pt>
    <dgm:pt modelId="{17D65674-BB3B-433D-8811-8AA73004108A}">
      <dgm:prSet phldrT="[Text]"/>
      <dgm:spPr/>
      <dgm:t>
        <a:bodyPr/>
        <a:lstStyle/>
        <a:p>
          <a:r>
            <a:rPr lang="hr-HR" dirty="0" smtClean="0"/>
            <a:t>Prekretnice</a:t>
          </a:r>
          <a:endParaRPr lang="hr-HR" dirty="0"/>
        </a:p>
      </dgm:t>
    </dgm:pt>
    <dgm:pt modelId="{F08C2531-60B0-492A-BE93-985C953A73E5}" type="parTrans" cxnId="{87719037-F1A4-4776-BB68-AEA09B6CBF39}">
      <dgm:prSet/>
      <dgm:spPr/>
      <dgm:t>
        <a:bodyPr/>
        <a:lstStyle/>
        <a:p>
          <a:endParaRPr lang="hr-HR"/>
        </a:p>
      </dgm:t>
    </dgm:pt>
    <dgm:pt modelId="{11AE3811-1D98-4ABD-86BD-AD8D960E3972}" type="sibTrans" cxnId="{87719037-F1A4-4776-BB68-AEA09B6CBF39}">
      <dgm:prSet/>
      <dgm:spPr/>
      <dgm:t>
        <a:bodyPr/>
        <a:lstStyle/>
        <a:p>
          <a:endParaRPr lang="hr-HR"/>
        </a:p>
      </dgm:t>
    </dgm:pt>
    <dgm:pt modelId="{76BA35E3-7D3E-4231-9646-B4E58FFE834C}" type="pres">
      <dgm:prSet presAssocID="{10C8CC54-F469-42D5-8F77-DF9D9E056ACB}" presName="CompostProcess" presStyleCnt="0">
        <dgm:presLayoutVars>
          <dgm:dir/>
          <dgm:resizeHandles val="exact"/>
        </dgm:presLayoutVars>
      </dgm:prSet>
      <dgm:spPr/>
    </dgm:pt>
    <dgm:pt modelId="{20AD295F-DD3F-493C-AC78-EA68B9AE7FFF}" type="pres">
      <dgm:prSet presAssocID="{10C8CC54-F469-42D5-8F77-DF9D9E056ACB}" presName="arrow" presStyleLbl="bgShp" presStyleIdx="0" presStyleCnt="1"/>
      <dgm:spPr/>
    </dgm:pt>
    <dgm:pt modelId="{F933A700-6A8C-4F80-9989-7A08F7940C14}" type="pres">
      <dgm:prSet presAssocID="{10C8CC54-F469-42D5-8F77-DF9D9E056ACB}" presName="linearProcess" presStyleCnt="0"/>
      <dgm:spPr/>
    </dgm:pt>
    <dgm:pt modelId="{447CBF38-FCDD-4B68-BFDC-F8F420322B41}" type="pres">
      <dgm:prSet presAssocID="{5597EFC2-8F4C-415D-9847-9C8AB3079423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46E5BFE-5302-4B8F-85C2-76F7B39522C2}" type="pres">
      <dgm:prSet presAssocID="{78E808C0-96D5-4B6C-BB70-C69421E72246}" presName="sibTrans" presStyleCnt="0"/>
      <dgm:spPr/>
    </dgm:pt>
    <dgm:pt modelId="{199AAE5C-3019-4A65-8896-CC0534C07A92}" type="pres">
      <dgm:prSet presAssocID="{3EA1F432-AC3A-4F17-8474-069CA650ED7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3AF4C6A-71C9-4928-9F65-49C5076AB1D9}" type="pres">
      <dgm:prSet presAssocID="{76718B00-3B35-4BB0-A05F-7EEF71869FD1}" presName="sibTrans" presStyleCnt="0"/>
      <dgm:spPr/>
    </dgm:pt>
    <dgm:pt modelId="{D5F81EE4-C110-4F90-82A3-2CBA916FAF45}" type="pres">
      <dgm:prSet presAssocID="{17D65674-BB3B-433D-8811-8AA73004108A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EE9079C4-C5D0-4970-82B0-015049BBC862}" type="presOf" srcId="{17D65674-BB3B-433D-8811-8AA73004108A}" destId="{D5F81EE4-C110-4F90-82A3-2CBA916FAF45}" srcOrd="0" destOrd="0" presId="urn:microsoft.com/office/officeart/2005/8/layout/hProcess9"/>
    <dgm:cxn modelId="{63101E9D-434F-4D00-969C-788A88F6BEC5}" type="presOf" srcId="{5597EFC2-8F4C-415D-9847-9C8AB3079423}" destId="{447CBF38-FCDD-4B68-BFDC-F8F420322B41}" srcOrd="0" destOrd="0" presId="urn:microsoft.com/office/officeart/2005/8/layout/hProcess9"/>
    <dgm:cxn modelId="{A2817673-395F-4AC4-93AB-05BEF1318E2B}" type="presOf" srcId="{3EA1F432-AC3A-4F17-8474-069CA650ED7D}" destId="{199AAE5C-3019-4A65-8896-CC0534C07A92}" srcOrd="0" destOrd="0" presId="urn:microsoft.com/office/officeart/2005/8/layout/hProcess9"/>
    <dgm:cxn modelId="{87719037-F1A4-4776-BB68-AEA09B6CBF39}" srcId="{10C8CC54-F469-42D5-8F77-DF9D9E056ACB}" destId="{17D65674-BB3B-433D-8811-8AA73004108A}" srcOrd="2" destOrd="0" parTransId="{F08C2531-60B0-492A-BE93-985C953A73E5}" sibTransId="{11AE3811-1D98-4ABD-86BD-AD8D960E3972}"/>
    <dgm:cxn modelId="{4D662864-6C4C-41E3-935B-A4A3FD8FBB0A}" srcId="{10C8CC54-F469-42D5-8F77-DF9D9E056ACB}" destId="{3EA1F432-AC3A-4F17-8474-069CA650ED7D}" srcOrd="1" destOrd="0" parTransId="{76DD74F9-56D0-4F9A-B857-8A05C0F73464}" sibTransId="{76718B00-3B35-4BB0-A05F-7EEF71869FD1}"/>
    <dgm:cxn modelId="{9DFDD0B4-7332-4CEA-A9FE-ABED4490C097}" srcId="{10C8CC54-F469-42D5-8F77-DF9D9E056ACB}" destId="{5597EFC2-8F4C-415D-9847-9C8AB3079423}" srcOrd="0" destOrd="0" parTransId="{170CA7EE-33E1-412E-8D3F-72E6F696C954}" sibTransId="{78E808C0-96D5-4B6C-BB70-C69421E72246}"/>
    <dgm:cxn modelId="{968476E9-66A1-4DF8-9B14-9F17BAD570F9}" type="presOf" srcId="{10C8CC54-F469-42D5-8F77-DF9D9E056ACB}" destId="{76BA35E3-7D3E-4231-9646-B4E58FFE834C}" srcOrd="0" destOrd="0" presId="urn:microsoft.com/office/officeart/2005/8/layout/hProcess9"/>
    <dgm:cxn modelId="{30B1953B-9208-4D05-92A7-49CA855975D4}" type="presParOf" srcId="{76BA35E3-7D3E-4231-9646-B4E58FFE834C}" destId="{20AD295F-DD3F-493C-AC78-EA68B9AE7FFF}" srcOrd="0" destOrd="0" presId="urn:microsoft.com/office/officeart/2005/8/layout/hProcess9"/>
    <dgm:cxn modelId="{017D6A7F-5E27-4700-A630-33A80771CCC5}" type="presParOf" srcId="{76BA35E3-7D3E-4231-9646-B4E58FFE834C}" destId="{F933A700-6A8C-4F80-9989-7A08F7940C14}" srcOrd="1" destOrd="0" presId="urn:microsoft.com/office/officeart/2005/8/layout/hProcess9"/>
    <dgm:cxn modelId="{8D830BF1-DA66-4969-AF96-5A77C293D9BC}" type="presParOf" srcId="{F933A700-6A8C-4F80-9989-7A08F7940C14}" destId="{447CBF38-FCDD-4B68-BFDC-F8F420322B41}" srcOrd="0" destOrd="0" presId="urn:microsoft.com/office/officeart/2005/8/layout/hProcess9"/>
    <dgm:cxn modelId="{1E71FEF1-4ACD-4970-B613-595C8259BAE8}" type="presParOf" srcId="{F933A700-6A8C-4F80-9989-7A08F7940C14}" destId="{246E5BFE-5302-4B8F-85C2-76F7B39522C2}" srcOrd="1" destOrd="0" presId="urn:microsoft.com/office/officeart/2005/8/layout/hProcess9"/>
    <dgm:cxn modelId="{7AC4DFD4-C853-4FC5-9F90-0901F52B2A86}" type="presParOf" srcId="{F933A700-6A8C-4F80-9989-7A08F7940C14}" destId="{199AAE5C-3019-4A65-8896-CC0534C07A92}" srcOrd="2" destOrd="0" presId="urn:microsoft.com/office/officeart/2005/8/layout/hProcess9"/>
    <dgm:cxn modelId="{7946B0BC-8B36-4041-9C86-A3137D84549F}" type="presParOf" srcId="{F933A700-6A8C-4F80-9989-7A08F7940C14}" destId="{53AF4C6A-71C9-4928-9F65-49C5076AB1D9}" srcOrd="3" destOrd="0" presId="urn:microsoft.com/office/officeart/2005/8/layout/hProcess9"/>
    <dgm:cxn modelId="{C87E5B34-7058-47F1-8DC6-18E6C2FB262E}" type="presParOf" srcId="{F933A700-6A8C-4F80-9989-7A08F7940C14}" destId="{D5F81EE4-C110-4F90-82A3-2CBA916FAF4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D295F-DD3F-493C-AC78-EA68B9AE7FFF}">
      <dsp:nvSpPr>
        <dsp:cNvPr id="0" name=""/>
        <dsp:cNvSpPr/>
      </dsp:nvSpPr>
      <dsp:spPr>
        <a:xfrm>
          <a:off x="556895" y="0"/>
          <a:ext cx="6311476" cy="384386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7CBF38-FCDD-4B68-BFDC-F8F420322B41}">
      <dsp:nvSpPr>
        <dsp:cNvPr id="0" name=""/>
        <dsp:cNvSpPr/>
      </dsp:nvSpPr>
      <dsp:spPr>
        <a:xfrm>
          <a:off x="2350" y="1153159"/>
          <a:ext cx="2388319" cy="1537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100" kern="1200" dirty="0" smtClean="0"/>
            <a:t>Životna priča</a:t>
          </a:r>
          <a:endParaRPr lang="hr-HR" sz="3100" kern="1200" dirty="0"/>
        </a:p>
      </dsp:txBody>
      <dsp:txXfrm>
        <a:off x="77407" y="1228216"/>
        <a:ext cx="2238205" cy="1387432"/>
      </dsp:txXfrm>
    </dsp:sp>
    <dsp:sp modelId="{199AAE5C-3019-4A65-8896-CC0534C07A92}">
      <dsp:nvSpPr>
        <dsp:cNvPr id="0" name=""/>
        <dsp:cNvSpPr/>
      </dsp:nvSpPr>
      <dsp:spPr>
        <a:xfrm>
          <a:off x="2518473" y="1153159"/>
          <a:ext cx="2388319" cy="1537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100" kern="1200" dirty="0" smtClean="0"/>
            <a:t>Izgubiti se putem</a:t>
          </a:r>
          <a:endParaRPr lang="hr-HR" sz="3100" kern="1200" dirty="0"/>
        </a:p>
      </dsp:txBody>
      <dsp:txXfrm>
        <a:off x="2593530" y="1228216"/>
        <a:ext cx="2238205" cy="1387432"/>
      </dsp:txXfrm>
    </dsp:sp>
    <dsp:sp modelId="{D5F81EE4-C110-4F90-82A3-2CBA916FAF45}">
      <dsp:nvSpPr>
        <dsp:cNvPr id="0" name=""/>
        <dsp:cNvSpPr/>
      </dsp:nvSpPr>
      <dsp:spPr>
        <a:xfrm>
          <a:off x="5034596" y="1153159"/>
          <a:ext cx="2388319" cy="1537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100" kern="1200" dirty="0" smtClean="0"/>
            <a:t>Prekretnice</a:t>
          </a:r>
          <a:endParaRPr lang="hr-HR" sz="3100" kern="1200" dirty="0"/>
        </a:p>
      </dsp:txBody>
      <dsp:txXfrm>
        <a:off x="5109653" y="1228216"/>
        <a:ext cx="2238205" cy="1387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04100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4"/>
          <p:cNvPicPr preferRelativeResize="0"/>
          <p:nvPr/>
        </p:nvPicPr>
        <p:blipFill rotWithShape="1">
          <a:blip r:embed="rId2">
            <a:alphaModFix/>
          </a:blip>
          <a:srcRect l="11111" t="-108" r="43622" b="95592"/>
          <a:stretch/>
        </p:blipFill>
        <p:spPr>
          <a:xfrm>
            <a:off x="-1" y="6103145"/>
            <a:ext cx="12204763" cy="75485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2" name="Google Shape;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9" name="Google Shape;2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5"/>
          <p:cNvPicPr preferRelativeResize="0"/>
          <p:nvPr/>
        </p:nvPicPr>
        <p:blipFill rotWithShape="1">
          <a:blip r:embed="rId3">
            <a:alphaModFix/>
          </a:blip>
          <a:srcRect l="11111" t="-108" r="43622" b="92071"/>
          <a:stretch/>
        </p:blipFill>
        <p:spPr>
          <a:xfrm rot="5400000">
            <a:off x="-3202480" y="3160222"/>
            <a:ext cx="6858002" cy="537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4400"/>
              <a:buFont typeface="Arial"/>
              <a:buNone/>
              <a:defRPr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37" name="Google Shape;3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44" name="Google Shape;4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4EC9C6-AA8F-D6B3-6717-AA31C6686C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PRONAĐI SVOJ `PRAVI SJEVER`</a:t>
            </a:r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06C236-F442-A0EA-26DB-E90AF921A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720"/>
            <a:ext cx="9144000" cy="1655762"/>
          </a:xfrm>
        </p:spPr>
        <p:txBody>
          <a:bodyPr>
            <a:normAutofit fontScale="40000" lnSpcReduction="20000"/>
          </a:bodyPr>
          <a:lstStyle/>
          <a:p>
            <a:pPr marL="114300" indent="0" algn="l">
              <a:buNone/>
            </a:pPr>
            <a:r>
              <a:rPr lang="hr-HR" sz="7400" dirty="0">
                <a:solidFill>
                  <a:schemeClr val="tx1"/>
                </a:solidFill>
              </a:rPr>
              <a:t>Tim za kvalitetu-NASTAVAK SAMOVREDNOVANJA-RAZVOJNI CILJ KOMUNIKACIJA</a:t>
            </a:r>
          </a:p>
          <a:p>
            <a:pPr marL="114300" indent="0" algn="l">
              <a:buNone/>
            </a:pPr>
            <a:r>
              <a:rPr lang="hr-HR" sz="7400" dirty="0" smtClean="0">
                <a:solidFill>
                  <a:schemeClr val="tx1"/>
                </a:solidFill>
              </a:rPr>
              <a:t>Lana Lovreković</a:t>
            </a:r>
            <a:endParaRPr lang="hr-HR" sz="7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5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xmlns="" id="{B10B7683-BD36-A3C6-65CF-FB7681DC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Literatura:</a:t>
            </a:r>
          </a:p>
        </p:txBody>
      </p:sp>
      <p:sp>
        <p:nvSpPr>
          <p:cNvPr id="7" name="Rezervirano mjesto teksta 6">
            <a:extLst>
              <a:ext uri="{FF2B5EF4-FFF2-40B4-BE49-F238E27FC236}">
                <a16:creationId xmlns:a16="http://schemas.microsoft.com/office/drawing/2014/main" xmlns="" id="{69164F2D-DF1D-BEC2-07DC-975DB7339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tx1"/>
                </a:solidFill>
              </a:rPr>
              <a:t>Bill George fw. </a:t>
            </a:r>
            <a:r>
              <a:rPr lang="hr-HR" dirty="0">
                <a:solidFill>
                  <a:schemeClr val="tx1"/>
                </a:solidFill>
              </a:rPr>
              <a:t>b</a:t>
            </a:r>
            <a:r>
              <a:rPr lang="hr-HR" dirty="0" smtClean="0">
                <a:solidFill>
                  <a:schemeClr val="tx1"/>
                </a:solidFill>
              </a:rPr>
              <a:t>y David Gergen, Discover your true north</a:t>
            </a:r>
            <a:endParaRPr lang="hr-H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7366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5155"/>
            <a:ext cx="10515600" cy="60960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Što znači biti u potrazi za svojim pravim sjeverom?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353733"/>
            <a:ext cx="10515600" cy="3823230"/>
          </a:xfrm>
        </p:spPr>
        <p:txBody>
          <a:bodyPr/>
          <a:lstStyle/>
          <a:p>
            <a:r>
              <a:rPr lang="hr-HR" dirty="0" smtClean="0"/>
              <a:t>Pronaći pravog </a:t>
            </a:r>
            <a:r>
              <a:rPr lang="hr-HR" dirty="0" smtClean="0"/>
              <a:t>sebe</a:t>
            </a:r>
          </a:p>
          <a:p>
            <a:r>
              <a:rPr lang="hr-HR" dirty="0" smtClean="0"/>
              <a:t>Pravi sjever je unutarnji kompas koji vas vodi uspješno kroz život</a:t>
            </a:r>
          </a:p>
          <a:p>
            <a:r>
              <a:rPr lang="hr-HR" dirty="0" smtClean="0"/>
              <a:t>Proizlazi </a:t>
            </a:r>
            <a:r>
              <a:rPr lang="hr-HR" dirty="0"/>
              <a:t>iz vaših najdubljih uvjerenja, vaših vrijednosti i načela kojima se </a:t>
            </a:r>
            <a:r>
              <a:rPr lang="hr-HR" dirty="0" smtClean="0"/>
              <a:t>vodite</a:t>
            </a:r>
            <a:endParaRPr lang="hr-HR" dirty="0"/>
          </a:p>
          <a:p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0573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Transformacija rukovodstva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 smtClean="0"/>
              <a:t>Pod pritiskom Wall Streeta da se maksimizira kratkoročna zarada, </a:t>
            </a:r>
            <a:r>
              <a:rPr lang="vi-VN" dirty="0" smtClean="0"/>
              <a:t>upravni </a:t>
            </a:r>
            <a:r>
              <a:rPr lang="vi-VN" dirty="0"/>
              <a:t>odbori često su birali vođe zbog njihovog imidža, stila i karizme, a ne zbog njihove suštine i </a:t>
            </a:r>
            <a:r>
              <a:rPr lang="vi-VN" dirty="0" smtClean="0"/>
              <a:t>karaktera</a:t>
            </a:r>
            <a:endParaRPr lang="hr-HR" dirty="0" smtClean="0"/>
          </a:p>
          <a:p>
            <a:r>
              <a:rPr lang="hr-HR" dirty="0"/>
              <a:t>Ti pritisci na burzama doživjeli su bumerang u jesen 2008. kada su mnoge financijske institucije postale nesolventne, prisiljavajući američku vladu da intervenira kako bi spasila ekonomski sustav od potpunog </a:t>
            </a:r>
            <a:r>
              <a:rPr lang="hr-HR" dirty="0" smtClean="0"/>
              <a:t>kolapsa</a:t>
            </a:r>
          </a:p>
          <a:p>
            <a:r>
              <a:rPr lang="hr-HR" dirty="0" smtClean="0"/>
              <a:t>U</a:t>
            </a:r>
            <a:r>
              <a:rPr lang="vi-VN" dirty="0" smtClean="0"/>
              <a:t> </a:t>
            </a:r>
            <a:r>
              <a:rPr lang="vi-VN" dirty="0"/>
              <a:t>dubokoj recesiji koja je uslijedila, milijuni Amerikanaca iscrpili su svoju ušteđevinu, a nezaposlenost je porasla iznad 10 </a:t>
            </a:r>
            <a:r>
              <a:rPr lang="vi-VN" dirty="0" smtClean="0"/>
              <a:t>posto</a:t>
            </a:r>
            <a:endParaRPr lang="hr-HR" dirty="0" smtClean="0"/>
          </a:p>
          <a:p>
            <a:r>
              <a:rPr lang="hr-HR" dirty="0" smtClean="0"/>
              <a:t>Temeljni </a:t>
            </a:r>
            <a:r>
              <a:rPr lang="hr-HR" dirty="0"/>
              <a:t>uzrok ove krize nisu bili financijski instrumenti, kao što su drugorazredne hipoteke, već </a:t>
            </a:r>
            <a:r>
              <a:rPr lang="hr-HR" dirty="0" smtClean="0"/>
              <a:t>neadekvatni lideri</a:t>
            </a:r>
          </a:p>
          <a:p>
            <a:r>
              <a:rPr lang="hr-HR" dirty="0" smtClean="0"/>
              <a:t>Gubitak povjerenja, a povjerenje je u poslovanju `zlatna poluga`</a:t>
            </a:r>
          </a:p>
          <a:p>
            <a:r>
              <a:rPr lang="hr-HR" dirty="0" smtClean="0"/>
              <a:t>Pozitivni ishod krize je spoznaja da je </a:t>
            </a:r>
            <a:r>
              <a:rPr lang="hr-HR" dirty="0" smtClean="0"/>
              <a:t>potrebna promjena</a:t>
            </a:r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862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1. Put do vodstva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33404422"/>
              </p:ext>
            </p:extLst>
          </p:nvPr>
        </p:nvGraphicFramePr>
        <p:xfrm>
          <a:off x="2032000" y="2294467"/>
          <a:ext cx="7425267" cy="3843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648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1. Životna priča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Što utječe na nas?</a:t>
            </a:r>
          </a:p>
          <a:p>
            <a:pPr lvl="1"/>
            <a:r>
              <a:rPr lang="hr-HR" dirty="0"/>
              <a:t>Obitelj, bolesti, smrt bližnjih, teško djetinjstvo</a:t>
            </a:r>
          </a:p>
          <a:p>
            <a:pPr lvl="1"/>
            <a:r>
              <a:rPr lang="hr-HR" dirty="0"/>
              <a:t>Rukovoditelji pronalaze strast za vođenjem zbog specifičnih događaja u </a:t>
            </a:r>
            <a:r>
              <a:rPr lang="hr-HR" dirty="0" smtClean="0"/>
              <a:t>životu, </a:t>
            </a:r>
            <a:r>
              <a:rPr lang="hr-HR" dirty="0"/>
              <a:t>a ne jer su rođeni ili učeni da to postanu</a:t>
            </a:r>
          </a:p>
          <a:p>
            <a:pPr marL="571500" lvl="1" indent="0">
              <a:buNone/>
            </a:pPr>
            <a:endParaRPr lang="hr-HR" dirty="0" smtClean="0"/>
          </a:p>
          <a:p>
            <a:r>
              <a:rPr lang="hr-HR" dirty="0" smtClean="0"/>
              <a:t>Neimaština, težak život, nepravednost iz ljudi izvuku najbolje i potakne ih na razmišljanje kako sami mogu doprinjeti promjenama za cijelo </a:t>
            </a:r>
            <a:r>
              <a:rPr lang="hr-HR" dirty="0" smtClean="0"/>
              <a:t>društvo</a:t>
            </a:r>
          </a:p>
          <a:p>
            <a:r>
              <a:rPr lang="hr-HR" dirty="0" smtClean="0"/>
              <a:t>Howard Schultz, CEO Starbucks</a:t>
            </a:r>
            <a:endParaRPr lang="hr-HR" dirty="0" smtClean="0"/>
          </a:p>
          <a:p>
            <a:pPr marL="571500" lvl="1" indent="0">
              <a:buNone/>
            </a:pP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311576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092200"/>
            <a:ext cx="10515600" cy="5084763"/>
          </a:xfrm>
        </p:spPr>
        <p:txBody>
          <a:bodyPr/>
          <a:lstStyle/>
          <a:p>
            <a:r>
              <a:rPr lang="hr-HR" dirty="0" smtClean="0"/>
              <a:t>Razlika autentičnog </a:t>
            </a:r>
            <a:r>
              <a:rPr lang="hr-HR" dirty="0" smtClean="0"/>
              <a:t>lidera</a:t>
            </a:r>
            <a:r>
              <a:rPr lang="hr-HR" dirty="0" smtClean="0"/>
              <a:t> </a:t>
            </a:r>
            <a:r>
              <a:rPr lang="hr-HR" dirty="0" smtClean="0"/>
              <a:t>od drugih je način na koji je zaokružio priču o svom životu</a:t>
            </a:r>
          </a:p>
          <a:p>
            <a:endParaRPr lang="hr-HR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125133" y="2954867"/>
            <a:ext cx="25400" cy="28278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50533" y="5782733"/>
            <a:ext cx="530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67932" y="5782733"/>
            <a:ext cx="5926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dirty="0" smtClean="0"/>
              <a:t>Godine</a:t>
            </a:r>
            <a:endParaRPr lang="hr-HR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1151467" y="2954867"/>
            <a:ext cx="812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dirty="0" smtClean="0"/>
              <a:t>Razvijanje vodstva</a:t>
            </a:r>
            <a:endParaRPr lang="hr-HR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2489200" y="5881989"/>
            <a:ext cx="93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b="1" dirty="0" smtClean="0"/>
              <a:t>Priprema za vođenjem</a:t>
            </a:r>
            <a:endParaRPr lang="hr-HR" sz="9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84134" y="5951842"/>
            <a:ext cx="81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b="1" dirty="0" smtClean="0"/>
              <a:t>Vođenje</a:t>
            </a:r>
            <a:endParaRPr lang="hr-HR" sz="1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06534" y="5960365"/>
            <a:ext cx="1193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b="1" dirty="0" smtClean="0"/>
              <a:t>Generativnost</a:t>
            </a:r>
            <a:endParaRPr lang="hr-HR" sz="1000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150533" y="3048000"/>
            <a:ext cx="4639734" cy="27347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2546054" y="3124144"/>
            <a:ext cx="4072262" cy="2568205"/>
          </a:xfrm>
          <a:custGeom>
            <a:avLst/>
            <a:gdLst>
              <a:gd name="connsiteX0" fmla="*/ 2413 w 4072262"/>
              <a:gd name="connsiteY0" fmla="*/ 2392171 h 2568205"/>
              <a:gd name="connsiteX1" fmla="*/ 222546 w 4072262"/>
              <a:gd name="connsiteY1" fmla="*/ 1587838 h 2568205"/>
              <a:gd name="connsiteX2" fmla="*/ 1407879 w 4072262"/>
              <a:gd name="connsiteY2" fmla="*/ 2188971 h 2568205"/>
              <a:gd name="connsiteX3" fmla="*/ 1365546 w 4072262"/>
              <a:gd name="connsiteY3" fmla="*/ 1054438 h 2568205"/>
              <a:gd name="connsiteX4" fmla="*/ 2161413 w 4072262"/>
              <a:gd name="connsiteY4" fmla="*/ 2561504 h 2568205"/>
              <a:gd name="connsiteX5" fmla="*/ 2525479 w 4072262"/>
              <a:gd name="connsiteY5" fmla="*/ 326304 h 2568205"/>
              <a:gd name="connsiteX6" fmla="*/ 3008079 w 4072262"/>
              <a:gd name="connsiteY6" fmla="*/ 935904 h 2568205"/>
              <a:gd name="connsiteX7" fmla="*/ 3211279 w 4072262"/>
              <a:gd name="connsiteY7" fmla="*/ 283971 h 2568205"/>
              <a:gd name="connsiteX8" fmla="*/ 3837813 w 4072262"/>
              <a:gd name="connsiteY8" fmla="*/ 588771 h 2568205"/>
              <a:gd name="connsiteX9" fmla="*/ 4057946 w 4072262"/>
              <a:gd name="connsiteY9" fmla="*/ 46904 h 2568205"/>
              <a:gd name="connsiteX10" fmla="*/ 4032546 w 4072262"/>
              <a:gd name="connsiteY10" fmla="*/ 63838 h 2568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72262" h="2568205">
                <a:moveTo>
                  <a:pt x="2413" y="2392171"/>
                </a:moveTo>
                <a:cubicBezTo>
                  <a:pt x="-4643" y="2006938"/>
                  <a:pt x="-11698" y="1621705"/>
                  <a:pt x="222546" y="1587838"/>
                </a:cubicBezTo>
                <a:cubicBezTo>
                  <a:pt x="456790" y="1553971"/>
                  <a:pt x="1217379" y="2277871"/>
                  <a:pt x="1407879" y="2188971"/>
                </a:cubicBezTo>
                <a:cubicBezTo>
                  <a:pt x="1598379" y="2100071"/>
                  <a:pt x="1239957" y="992349"/>
                  <a:pt x="1365546" y="1054438"/>
                </a:cubicBezTo>
                <a:cubicBezTo>
                  <a:pt x="1491135" y="1116527"/>
                  <a:pt x="1968091" y="2682860"/>
                  <a:pt x="2161413" y="2561504"/>
                </a:cubicBezTo>
                <a:cubicBezTo>
                  <a:pt x="2354735" y="2440148"/>
                  <a:pt x="2384368" y="597237"/>
                  <a:pt x="2525479" y="326304"/>
                </a:cubicBezTo>
                <a:cubicBezTo>
                  <a:pt x="2666590" y="55371"/>
                  <a:pt x="2893779" y="942959"/>
                  <a:pt x="3008079" y="935904"/>
                </a:cubicBezTo>
                <a:cubicBezTo>
                  <a:pt x="3122379" y="928848"/>
                  <a:pt x="3072990" y="341826"/>
                  <a:pt x="3211279" y="283971"/>
                </a:cubicBezTo>
                <a:cubicBezTo>
                  <a:pt x="3349568" y="226116"/>
                  <a:pt x="3696702" y="628282"/>
                  <a:pt x="3837813" y="588771"/>
                </a:cubicBezTo>
                <a:cubicBezTo>
                  <a:pt x="3978924" y="549260"/>
                  <a:pt x="4025491" y="134393"/>
                  <a:pt x="4057946" y="46904"/>
                </a:cubicBezTo>
                <a:cubicBezTo>
                  <a:pt x="4090401" y="-40585"/>
                  <a:pt x="4061473" y="11626"/>
                  <a:pt x="4032546" y="6383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2215853" y="4368800"/>
            <a:ext cx="866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dirty="0" smtClean="0"/>
              <a:t>Definiranje karaktera</a:t>
            </a:r>
            <a:endParaRPr lang="hr-HR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959100" y="4072523"/>
            <a:ext cx="68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dirty="0" smtClean="0"/>
              <a:t>Probijanje u društvu</a:t>
            </a:r>
            <a:endParaRPr lang="hr-HR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3606800" y="3767722"/>
            <a:ext cx="86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dirty="0" smtClean="0"/>
              <a:t>Početak rukovođenja</a:t>
            </a:r>
            <a:endParaRPr lang="hr-HR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4582185" y="3124144"/>
            <a:ext cx="7856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dirty="0" smtClean="0"/>
              <a:t>Vrhunac karijere</a:t>
            </a:r>
            <a:endParaRPr lang="hr-HR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613399" y="2878723"/>
            <a:ext cx="1176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dirty="0" smtClean="0"/>
              <a:t>Generativnost: mudrost i vraćanje</a:t>
            </a:r>
            <a:endParaRPr lang="hr-HR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4910667" y="5476905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dirty="0" smtClean="0"/>
              <a:t>Prekretnice </a:t>
            </a:r>
            <a:endParaRPr lang="hr-HR" sz="800" dirty="0"/>
          </a:p>
        </p:txBody>
      </p:sp>
    </p:spTree>
    <p:extLst>
      <p:ext uri="{BB962C8B-B14F-4D97-AF65-F5344CB8AC3E}">
        <p14:creationId xmlns:p14="http://schemas.microsoft.com/office/powerpoint/2010/main" val="320973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2. Izgubiti se putem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Što ljude s velikim potencijalom natjera da krenu krivim putem? Mogu li se izvući</a:t>
            </a:r>
            <a:r>
              <a:rPr lang="hr-HR" dirty="0" smtClean="0"/>
              <a:t>?</a:t>
            </a:r>
          </a:p>
          <a:p>
            <a:pPr lvl="1"/>
            <a:r>
              <a:rPr lang="hr-HR" dirty="0"/>
              <a:t>Često ih tijekom cijelog puta ponese. Kao nagrade za sve dobro napravljeno dolazi bolji položaj, više novca, moć i priznavanje od strane drugih.</a:t>
            </a:r>
          </a:p>
          <a:p>
            <a:pPr lvl="1"/>
            <a:r>
              <a:rPr lang="hr-HR" dirty="0"/>
              <a:t>Nisu nužno loši ljudi, putem do cilja `ispadnu iz tračnica`</a:t>
            </a:r>
          </a:p>
          <a:p>
            <a:pPr lvl="1"/>
            <a:r>
              <a:rPr lang="hr-HR" dirty="0"/>
              <a:t>Imaju visoki stupanj narcizma – žele imati moć nad drugima, njima upravljati kako bi maksimizirali svoje dobro pritom ne misleći na dobro zajednice ili drugih</a:t>
            </a:r>
          </a:p>
          <a:p>
            <a:pPr lvl="1"/>
            <a:r>
              <a:rPr lang="hr-HR" dirty="0"/>
              <a:t>Ukoliko osobu motivira samo moć, status i novac velika je vjerovatnost da će u svom životu krenuti krivim smjerom</a:t>
            </a:r>
          </a:p>
          <a:p>
            <a:pPr lvl="1"/>
            <a:endParaRPr lang="hr-HR" dirty="0" smtClean="0"/>
          </a:p>
          <a:p>
            <a:pPr marL="457200" lvl="1">
              <a:spcBef>
                <a:spcPts val="1000"/>
              </a:spcBef>
            </a:pPr>
            <a:r>
              <a:rPr lang="hr-HR" dirty="0"/>
              <a:t>Rajat Gupta, </a:t>
            </a:r>
            <a:r>
              <a:rPr lang="hr-HR" dirty="0" smtClean="0"/>
              <a:t>bivši direktor, McKinsey</a:t>
            </a:r>
            <a:endParaRPr lang="hr-HR" dirty="0"/>
          </a:p>
          <a:p>
            <a:endParaRPr lang="hr-HR" dirty="0" smtClean="0"/>
          </a:p>
          <a:p>
            <a:endParaRPr lang="hr-HR" dirty="0" smtClean="0"/>
          </a:p>
          <a:p>
            <a:pPr lvl="1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911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Ispod svega ovoga može se kriti i samo strah od neuspjeha</a:t>
            </a:r>
          </a:p>
          <a:p>
            <a:r>
              <a:rPr lang="hr-HR" dirty="0" smtClean="0"/>
              <a:t>Nasuprot straha od neuspjeha je prevelika želja i borba za uspjehom. Nakon što se dosegne zacrtani cilj ni on više nije dovoljan, granice se pomiču u </a:t>
            </a:r>
            <a:r>
              <a:rPr lang="hr-HR" dirty="0" smtClean="0"/>
              <a:t>nedogled</a:t>
            </a:r>
            <a:endParaRPr lang="hr-HR" dirty="0" smtClean="0"/>
          </a:p>
          <a:p>
            <a:r>
              <a:rPr lang="hr-HR" dirty="0" smtClean="0"/>
              <a:t>Problemi s </a:t>
            </a:r>
            <a:r>
              <a:rPr lang="hr-HR" dirty="0" smtClean="0"/>
              <a:t>usamljenošću, iako </a:t>
            </a:r>
            <a:r>
              <a:rPr lang="hr-HR" dirty="0" smtClean="0"/>
              <a:t>okruženi mnogima, ne mogu pronaći prave osobe s kojima bi podijelili svoja razmišljanja i </a:t>
            </a:r>
            <a:r>
              <a:rPr lang="hr-HR" dirty="0" smtClean="0"/>
              <a:t>brige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1888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3. Prekretnice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Abraham Maslow je zaključio da su trauma i tragedija najvažnija ljudska iskustva učenja koja vode do samoaktualizacije</a:t>
            </a:r>
          </a:p>
          <a:p>
            <a:r>
              <a:rPr lang="hr-HR" dirty="0" smtClean="0"/>
              <a:t>One ljudima ukazuju da ne mogu sve kontrolirati i da sve ima svoje granice</a:t>
            </a:r>
          </a:p>
          <a:p>
            <a:r>
              <a:rPr lang="hr-HR" dirty="0" smtClean="0"/>
              <a:t>Testiraju granice</a:t>
            </a:r>
          </a:p>
          <a:p>
            <a:r>
              <a:rPr lang="hr-HR" dirty="0" smtClean="0"/>
              <a:t>Utječu na život i percepciju </a:t>
            </a:r>
            <a:r>
              <a:rPr lang="hr-HR" dirty="0" smtClean="0"/>
              <a:t>sebe</a:t>
            </a:r>
          </a:p>
          <a:p>
            <a:r>
              <a:rPr lang="hr-HR" dirty="0" smtClean="0"/>
              <a:t>Oprah Winfrey</a:t>
            </a: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246720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2. RAZVIJANJE AUTENTIČNOG VOĐE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28650" indent="-514350">
              <a:buAutoNum type="arabicPeriod"/>
            </a:pPr>
            <a:r>
              <a:rPr lang="hr-HR" dirty="0" smtClean="0"/>
              <a:t>Samosvijest</a:t>
            </a:r>
          </a:p>
          <a:p>
            <a:pPr lvl="1">
              <a:buFont typeface="Wingdings" pitchFamily="2" charset="2"/>
              <a:buChar char="§"/>
            </a:pPr>
            <a:r>
              <a:rPr lang="hr-HR" dirty="0" smtClean="0"/>
              <a:t> Lider </a:t>
            </a:r>
            <a:r>
              <a:rPr lang="hr-HR" dirty="0"/>
              <a:t>postaje autentičan kada postane svjestan sam sebe i počne shvaćati izazove koji su mu nametnuti </a:t>
            </a:r>
            <a:endParaRPr lang="hr-HR" dirty="0" smtClean="0"/>
          </a:p>
          <a:p>
            <a:pPr marL="571500" lvl="1" indent="0">
              <a:buNone/>
            </a:pPr>
            <a:r>
              <a:rPr lang="hr-HR" dirty="0" smtClean="0">
                <a:sym typeface="Wingdings" pitchFamily="2" charset="2"/>
              </a:rPr>
              <a:t>                </a:t>
            </a:r>
            <a:r>
              <a:rPr lang="hr-HR" dirty="0">
                <a:sym typeface="Wingdings" pitchFamily="2" charset="2"/>
              </a:rPr>
              <a:t>najizazovniji period</a:t>
            </a:r>
          </a:p>
          <a:p>
            <a:pPr lvl="1">
              <a:buFont typeface="Wingdings" pitchFamily="2" charset="2"/>
              <a:buChar char="§"/>
            </a:pPr>
            <a:r>
              <a:rPr lang="hr-HR" dirty="0" smtClean="0">
                <a:sym typeface="Wingdings" pitchFamily="2" charset="2"/>
              </a:rPr>
              <a:t>Potrebno </a:t>
            </a:r>
            <a:r>
              <a:rPr lang="hr-HR" dirty="0" smtClean="0">
                <a:sym typeface="Wingdings" pitchFamily="2" charset="2"/>
              </a:rPr>
              <a:t>je početi gledati sebe </a:t>
            </a:r>
          </a:p>
          <a:p>
            <a:pPr marL="571500" lvl="1" indent="0">
              <a:buNone/>
            </a:pPr>
            <a:r>
              <a:rPr lang="hr-HR" dirty="0" smtClean="0">
                <a:sym typeface="Wingdings" pitchFamily="2" charset="2"/>
              </a:rPr>
              <a:t>očima </a:t>
            </a:r>
            <a:r>
              <a:rPr lang="hr-HR" dirty="0">
                <a:sym typeface="Wingdings" pitchFamily="2" charset="2"/>
              </a:rPr>
              <a:t>kojima </a:t>
            </a:r>
            <a:r>
              <a:rPr lang="hr-HR" dirty="0" smtClean="0">
                <a:sym typeface="Wingdings" pitchFamily="2" charset="2"/>
              </a:rPr>
              <a:t>ga</a:t>
            </a:r>
            <a:r>
              <a:rPr lang="hr-HR" dirty="0" smtClean="0">
                <a:sym typeface="Wingdings" pitchFamily="2" charset="2"/>
              </a:rPr>
              <a:t> </a:t>
            </a:r>
            <a:r>
              <a:rPr lang="hr-HR" dirty="0">
                <a:sym typeface="Wingdings" pitchFamily="2" charset="2"/>
              </a:rPr>
              <a:t>vidi okolina</a:t>
            </a:r>
          </a:p>
          <a:p>
            <a:pPr lvl="1">
              <a:buFont typeface="Wingdings" pitchFamily="2" charset="2"/>
              <a:buChar char="§"/>
            </a:pPr>
            <a:r>
              <a:rPr lang="hr-HR" dirty="0" smtClean="0">
                <a:sym typeface="Wingdings" pitchFamily="2" charset="2"/>
              </a:rPr>
              <a:t>U </a:t>
            </a:r>
            <a:r>
              <a:rPr lang="hr-HR" dirty="0">
                <a:sym typeface="Wingdings" pitchFamily="2" charset="2"/>
              </a:rPr>
              <a:t>tome pomaže iskreni feedback</a:t>
            </a:r>
            <a:r>
              <a:rPr lang="hr-HR" dirty="0" smtClean="0">
                <a:sym typeface="Wingdings" pitchFamily="2" charset="2"/>
              </a:rPr>
              <a:t>,</a:t>
            </a:r>
          </a:p>
          <a:p>
            <a:pPr marL="571500" lvl="1" indent="0">
              <a:buNone/>
            </a:pPr>
            <a:r>
              <a:rPr lang="hr-HR" dirty="0" smtClean="0">
                <a:sym typeface="Wingdings" pitchFamily="2" charset="2"/>
              </a:rPr>
              <a:t>koji </a:t>
            </a:r>
            <a:r>
              <a:rPr lang="hr-HR" dirty="0">
                <a:sym typeface="Wingdings" pitchFamily="2" charset="2"/>
              </a:rPr>
              <a:t>je teško dobiti ali i teško razumjeti</a:t>
            </a:r>
            <a:r>
              <a:rPr lang="hr-HR" dirty="0" smtClean="0">
                <a:sym typeface="Wingdings" pitchFamily="2" charset="2"/>
              </a:rPr>
              <a:t>,</a:t>
            </a:r>
          </a:p>
          <a:p>
            <a:pPr marL="571500" lvl="1" indent="0">
              <a:buNone/>
            </a:pPr>
            <a:r>
              <a:rPr lang="hr-HR" dirty="0" smtClean="0">
                <a:sym typeface="Wingdings" pitchFamily="2" charset="2"/>
              </a:rPr>
              <a:t> </a:t>
            </a:r>
            <a:r>
              <a:rPr lang="hr-HR" dirty="0">
                <a:sym typeface="Wingdings" pitchFamily="2" charset="2"/>
              </a:rPr>
              <a:t>shvatiti i povjerovati</a:t>
            </a:r>
            <a:r>
              <a:rPr lang="hr-HR" dirty="0" smtClean="0">
                <a:sym typeface="Wingdings" pitchFamily="2" charset="2"/>
              </a:rPr>
              <a:t>.</a:t>
            </a:r>
          </a:p>
          <a:p>
            <a:pPr marL="1085850" lvl="1" indent="-514350">
              <a:buAutoNum type="arabicPeriod"/>
            </a:pPr>
            <a:endParaRPr lang="hr-H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197" y="3169973"/>
            <a:ext cx="4825999" cy="348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130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0733"/>
            <a:ext cx="10515600" cy="4966230"/>
          </a:xfrm>
        </p:spPr>
        <p:txBody>
          <a:bodyPr/>
          <a:lstStyle/>
          <a:p>
            <a:pPr marL="628650" indent="-514350">
              <a:buAutoNum type="arabicPeriod"/>
            </a:pPr>
            <a:r>
              <a:rPr lang="hr-HR" dirty="0" smtClean="0"/>
              <a:t>Vrijednosti</a:t>
            </a:r>
          </a:p>
          <a:p>
            <a:pPr lvl="1"/>
            <a:r>
              <a:rPr lang="hr-HR" dirty="0" smtClean="0"/>
              <a:t>U </a:t>
            </a:r>
            <a:r>
              <a:rPr lang="hr-HR" dirty="0"/>
              <a:t>stjecanju samosvijesti važno je identificirati vrijednosti i principe koji </a:t>
            </a:r>
            <a:r>
              <a:rPr lang="hr-HR" dirty="0" smtClean="0"/>
              <a:t>upravljaju</a:t>
            </a:r>
            <a:r>
              <a:rPr lang="hr-HR" dirty="0" smtClean="0"/>
              <a:t> načinom vođenja</a:t>
            </a:r>
            <a:endParaRPr lang="hr-HR" dirty="0"/>
          </a:p>
          <a:p>
            <a:pPr marL="628650" indent="-514350">
              <a:buAutoNum type="arabicPeriod"/>
            </a:pPr>
            <a:r>
              <a:rPr lang="hr-HR" dirty="0"/>
              <a:t>Sweet spot </a:t>
            </a:r>
            <a:endParaRPr lang="hr-HR" dirty="0" smtClean="0"/>
          </a:p>
          <a:p>
            <a:pPr lvl="1"/>
            <a:r>
              <a:rPr lang="hr-HR" dirty="0" smtClean="0"/>
              <a:t>Sjecište </a:t>
            </a:r>
            <a:r>
              <a:rPr lang="hr-HR" dirty="0"/>
              <a:t>motivacija i vaših najvećih snaga</a:t>
            </a:r>
          </a:p>
          <a:p>
            <a:pPr marL="628650" indent="-514350">
              <a:buAutoNum type="arabicPeriod"/>
            </a:pPr>
            <a:r>
              <a:rPr lang="hr-HR" dirty="0"/>
              <a:t>Tim </a:t>
            </a:r>
            <a:r>
              <a:rPr lang="hr-HR" dirty="0" smtClean="0"/>
              <a:t>podrške</a:t>
            </a:r>
          </a:p>
          <a:p>
            <a:pPr lvl="1"/>
            <a:r>
              <a:rPr lang="hr-HR" dirty="0" smtClean="0"/>
              <a:t>Ne brinu o </a:t>
            </a:r>
            <a:r>
              <a:rPr lang="hr-HR" dirty="0" smtClean="0"/>
              <a:t>liderovim </a:t>
            </a:r>
            <a:r>
              <a:rPr lang="hr-HR" dirty="0" smtClean="0"/>
              <a:t>uspjesima i neuspjesima već o samome </a:t>
            </a:r>
            <a:r>
              <a:rPr lang="hr-HR" dirty="0" smtClean="0"/>
              <a:t>njemu</a:t>
            </a:r>
            <a:endParaRPr lang="hr-HR" dirty="0"/>
          </a:p>
          <a:p>
            <a:pPr marL="628650" indent="-514350">
              <a:buAutoNum type="arabicPeriod"/>
            </a:pPr>
            <a:r>
              <a:rPr lang="hr-HR" dirty="0" smtClean="0"/>
              <a:t>Integrirani život</a:t>
            </a:r>
          </a:p>
          <a:p>
            <a:pPr lvl="1"/>
            <a:r>
              <a:rPr lang="hr-HR" dirty="0" smtClean="0"/>
              <a:t>Složen i zahtjevan život</a:t>
            </a:r>
          </a:p>
          <a:p>
            <a:pPr lvl="1"/>
            <a:r>
              <a:rPr lang="hr-HR" dirty="0" smtClean="0"/>
              <a:t>Balans privatnog i poslovnog zadovoljstva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291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3. TVOJ PRAVI SJEVER UPOZNAJE SVIJET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Dio 1 i 2 su okrenuti na pojedinca dok se u ovoj fazi fokusira na svijet oko </a:t>
            </a:r>
            <a:r>
              <a:rPr lang="hr-HR" dirty="0" smtClean="0"/>
              <a:t>njega</a:t>
            </a:r>
          </a:p>
          <a:p>
            <a:r>
              <a:rPr lang="hr-HR" dirty="0" smtClean="0"/>
              <a:t>U ovom trenutku lider mora fokus promijeniti sa ja na mi</a:t>
            </a:r>
            <a:endParaRPr lang="hr-HR" dirty="0" smtClean="0"/>
          </a:p>
          <a:p>
            <a:r>
              <a:rPr lang="hr-HR" dirty="0" smtClean="0"/>
              <a:t>Lider</a:t>
            </a:r>
            <a:r>
              <a:rPr lang="hr-HR" dirty="0" smtClean="0"/>
              <a:t> </a:t>
            </a:r>
            <a:r>
              <a:rPr lang="hr-HR" dirty="0" smtClean="0"/>
              <a:t>mora postati svjestan da sve što on radi mora biti dobro za cijelu zajednicu</a:t>
            </a:r>
          </a:p>
          <a:p>
            <a:r>
              <a:rPr lang="hr-HR" dirty="0" smtClean="0"/>
              <a:t>U ovoj fazi se mora zaboraviti na način </a:t>
            </a:r>
            <a:r>
              <a:rPr lang="hr-HR" dirty="0" smtClean="0"/>
              <a:t>vo</a:t>
            </a:r>
            <a:r>
              <a:rPr lang="hr-HR" dirty="0" smtClean="0"/>
              <a:t>đenja gdje se </a:t>
            </a:r>
            <a:r>
              <a:rPr lang="hr-HR" dirty="0" smtClean="0"/>
              <a:t>drugima </a:t>
            </a:r>
            <a:r>
              <a:rPr lang="hr-HR" dirty="0" smtClean="0"/>
              <a:t>naređuje </a:t>
            </a:r>
            <a:r>
              <a:rPr lang="hr-HR" dirty="0" smtClean="0"/>
              <a:t>i </a:t>
            </a:r>
            <a:r>
              <a:rPr lang="hr-HR" dirty="0" smtClean="0"/>
              <a:t>njima upravlja s</a:t>
            </a:r>
            <a:r>
              <a:rPr lang="hr-HR" dirty="0" smtClean="0"/>
              <a:t>amo </a:t>
            </a:r>
            <a:r>
              <a:rPr lang="hr-HR" dirty="0" smtClean="0"/>
              <a:t>zato </a:t>
            </a:r>
            <a:r>
              <a:rPr lang="hr-HR" dirty="0" smtClean="0"/>
              <a:t>što lider ima </a:t>
            </a:r>
            <a:r>
              <a:rPr lang="hr-HR" dirty="0" smtClean="0"/>
              <a:t>moć i </a:t>
            </a:r>
            <a:r>
              <a:rPr lang="hr-HR" dirty="0" smtClean="0"/>
              <a:t>misli </a:t>
            </a:r>
            <a:r>
              <a:rPr lang="hr-HR" dirty="0" smtClean="0"/>
              <a:t>da </a:t>
            </a:r>
            <a:r>
              <a:rPr lang="hr-HR" dirty="0" smtClean="0"/>
              <a:t>ga zbog </a:t>
            </a:r>
            <a:r>
              <a:rPr lang="hr-HR" dirty="0" smtClean="0"/>
              <a:t>toga svi moraju slijepo slijediti</a:t>
            </a:r>
          </a:p>
          <a:p>
            <a:r>
              <a:rPr lang="hr-HR" dirty="0" smtClean="0"/>
              <a:t>Ne samo da je potebno </a:t>
            </a:r>
            <a:r>
              <a:rPr lang="hr-HR" dirty="0" smtClean="0"/>
              <a:t>promijeniti se mentalno već </a:t>
            </a:r>
            <a:r>
              <a:rPr lang="hr-HR" dirty="0" smtClean="0"/>
              <a:t>osoba mora svjesno djelovati tako da sve usmjerava na dobrobit cijele zajednice, ne samo sebe</a:t>
            </a:r>
          </a:p>
          <a:p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323985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17600"/>
            <a:ext cx="10515600" cy="5059363"/>
          </a:xfrm>
        </p:spPr>
        <p:txBody>
          <a:bodyPr/>
          <a:lstStyle/>
          <a:p>
            <a:endParaRPr lang="hr-H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091832"/>
              </p:ext>
            </p:extLst>
          </p:nvPr>
        </p:nvGraphicFramePr>
        <p:xfrm>
          <a:off x="1998134" y="1168400"/>
          <a:ext cx="8128000" cy="4793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541867">
                <a:tc>
                  <a:txBody>
                    <a:bodyPr/>
                    <a:lstStyle/>
                    <a:p>
                      <a:r>
                        <a:rPr lang="hr-HR" dirty="0" smtClean="0"/>
                        <a:t>LIDER</a:t>
                      </a:r>
                      <a:r>
                        <a:rPr lang="hr-HR" baseline="0" dirty="0" smtClean="0"/>
                        <a:t> </a:t>
                      </a:r>
                      <a:r>
                        <a:rPr lang="hr-HR" baseline="0" dirty="0" smtClean="0"/>
                        <a:t>OKRENUT SEBI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LIDER</a:t>
                      </a:r>
                      <a:r>
                        <a:rPr lang="hr-HR" baseline="0" dirty="0" smtClean="0"/>
                        <a:t> </a:t>
                      </a:r>
                      <a:r>
                        <a:rPr lang="hr-HR" baseline="0" dirty="0" smtClean="0"/>
                        <a:t>OKRENUT DRUGIMA</a:t>
                      </a:r>
                      <a:endParaRPr lang="hr-HR" dirty="0"/>
                    </a:p>
                  </a:txBody>
                  <a:tcPr/>
                </a:tc>
              </a:tr>
              <a:tr h="357735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Vođe postižu moć i položaj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O</a:t>
                      </a:r>
                      <a:r>
                        <a:rPr lang="vi-VN" dirty="0" smtClean="0"/>
                        <a:t>sobni interes pokreće donošenje odluka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`M</a:t>
                      </a:r>
                      <a:r>
                        <a:rPr lang="vi-VN" dirty="0" smtClean="0"/>
                        <a:t>ogu to sam</a:t>
                      </a:r>
                      <a:r>
                        <a:rPr lang="hr-HR" dirty="0" smtClean="0"/>
                        <a:t>!`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P</a:t>
                      </a:r>
                      <a:r>
                        <a:rPr lang="vi-VN" dirty="0" smtClean="0"/>
                        <a:t>ostavljač tempa: bit ću naprijed, slijedi metražiti </a:t>
                      </a:r>
                      <a:r>
                        <a:rPr lang="hr-HR" dirty="0" smtClean="0"/>
                        <a:t>U</a:t>
                      </a:r>
                      <a:r>
                        <a:rPr lang="vi-VN" dirty="0" smtClean="0"/>
                        <a:t>sklađenost s pravilima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vi-VN" dirty="0" smtClean="0"/>
                        <a:t>Arogantan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V</a:t>
                      </a:r>
                      <a:r>
                        <a:rPr lang="vi-VN" dirty="0" smtClean="0"/>
                        <a:t>ođe usmjeravaju druge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F</a:t>
                      </a:r>
                      <a:r>
                        <a:rPr lang="vi-VN" dirty="0" smtClean="0"/>
                        <a:t>okus na kratkoročne rezultate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V</a:t>
                      </a:r>
                      <a:r>
                        <a:rPr lang="vi-VN" dirty="0" smtClean="0"/>
                        <a:t>atra u njihovom </a:t>
                      </a:r>
                      <a:r>
                        <a:rPr lang="hr-HR" dirty="0" smtClean="0"/>
                        <a:t>oku</a:t>
                      </a:r>
                      <a:r>
                        <a:rPr lang="vi-VN" dirty="0" smtClean="0"/>
                        <a:t>-ekstremnom uvjerenju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R</a:t>
                      </a:r>
                      <a:r>
                        <a:rPr lang="vi-VN" dirty="0" smtClean="0"/>
                        <a:t>azviti vjerne sljedbenike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L</a:t>
                      </a:r>
                      <a:r>
                        <a:rPr lang="vi-VN" dirty="0" smtClean="0"/>
                        <a:t>ideri dobivaju zasluge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V</a:t>
                      </a:r>
                      <a:r>
                        <a:rPr lang="vi-VN" dirty="0" smtClean="0"/>
                        <a:t>ođe služe drugima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S</a:t>
                      </a:r>
                      <a:r>
                        <a:rPr lang="vi-VN" dirty="0" smtClean="0"/>
                        <a:t>vrha pokreće donošenje odluka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vi-VN" dirty="0" smtClean="0"/>
                        <a:t>`</a:t>
                      </a:r>
                      <a:r>
                        <a:rPr lang="hr-HR" dirty="0" smtClean="0"/>
                        <a:t>P</a:t>
                      </a:r>
                      <a:r>
                        <a:rPr lang="vi-VN" dirty="0" smtClean="0"/>
                        <a:t>otreban je tim s komplementarnim snagama`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O</a:t>
                      </a:r>
                      <a:r>
                        <a:rPr lang="vi-VN" dirty="0" smtClean="0"/>
                        <a:t>snažiti: `raditi zajedno na ispunjenju misije`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T</a:t>
                      </a:r>
                      <a:r>
                        <a:rPr lang="vi-VN" dirty="0" smtClean="0"/>
                        <a:t>ražiti poravnanje kroz vrijednosti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vi-VN" dirty="0" smtClean="0"/>
                        <a:t>Skroman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V</a:t>
                      </a:r>
                      <a:r>
                        <a:rPr lang="vi-VN" dirty="0" smtClean="0"/>
                        <a:t>oditelji podučavaju i mentoriraju druge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U</a:t>
                      </a:r>
                      <a:r>
                        <a:rPr lang="vi-VN" dirty="0" smtClean="0"/>
                        <a:t>sredotočite se na služenje kupcima i </a:t>
                      </a:r>
                      <a:r>
                        <a:rPr lang="hr-HR" dirty="0" smtClean="0"/>
                        <a:t>Z</a:t>
                      </a:r>
                      <a:r>
                        <a:rPr lang="vi-VN" dirty="0" smtClean="0"/>
                        <a:t>aposlenicima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N</a:t>
                      </a:r>
                      <a:r>
                        <a:rPr lang="vi-VN" dirty="0" smtClean="0"/>
                        <a:t>adahnuti i podići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O</a:t>
                      </a:r>
                      <a:r>
                        <a:rPr lang="vi-VN" dirty="0" smtClean="0"/>
                        <a:t>snažiti ljude da vode</a:t>
                      </a:r>
                      <a:endParaRPr lang="hr-HR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hr-HR" dirty="0" smtClean="0"/>
                        <a:t>T</a:t>
                      </a:r>
                      <a:r>
                        <a:rPr lang="vi-VN" dirty="0" smtClean="0"/>
                        <a:t>im dobiva zasluge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0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xmlns="" id="{18906B74-7101-3FBB-3C3D-C6D23D3BC6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Hvala na pažnji</a:t>
            </a:r>
          </a:p>
        </p:txBody>
      </p:sp>
      <p:sp>
        <p:nvSpPr>
          <p:cNvPr id="2" name="Podnaslov 1">
            <a:extLst>
              <a:ext uri="{FF2B5EF4-FFF2-40B4-BE49-F238E27FC236}">
                <a16:creationId xmlns:a16="http://schemas.microsoft.com/office/drawing/2014/main" xmlns="" id="{2C9E3493-191E-EF1D-C288-A89781732F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1412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rey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863</Words>
  <Application>Microsoft Office PowerPoint</Application>
  <PresentationFormat>Custom</PresentationFormat>
  <Paragraphs>105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PRONAĐI SVOJ `PRAVI SJEVER`</vt:lpstr>
      <vt:lpstr>Literatura:</vt:lpstr>
      <vt:lpstr>Što znači biti u potrazi za svojim pravim sjeverom?</vt:lpstr>
      <vt:lpstr>Transformacija rukovodstva</vt:lpstr>
      <vt:lpstr>1. Put do vodstva</vt:lpstr>
      <vt:lpstr>1. Životna priča</vt:lpstr>
      <vt:lpstr>PowerPoint Presentation</vt:lpstr>
      <vt:lpstr>2. Izgubiti se putem</vt:lpstr>
      <vt:lpstr>PowerPoint Presentation</vt:lpstr>
      <vt:lpstr>3. Prekretnice</vt:lpstr>
      <vt:lpstr>2. RAZVIJANJE AUTENTIČNOG VOĐE</vt:lpstr>
      <vt:lpstr>PowerPoint Presentation</vt:lpstr>
      <vt:lpstr>3. TVOJ PRAVI SJEVER UPOZNAJE SVIJET</vt:lpstr>
      <vt:lpstr>PowerPoint Presentation</vt:lpstr>
      <vt:lpstr>Hvala na pažnji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SAMOVREDNOVANJE</dc:title>
  <dc:creator>Darko</dc:creator>
  <cp:lastModifiedBy>Windows korisnik</cp:lastModifiedBy>
  <cp:revision>44</cp:revision>
  <dcterms:created xsi:type="dcterms:W3CDTF">2020-06-16T17:14:53Z</dcterms:created>
  <dcterms:modified xsi:type="dcterms:W3CDTF">2023-10-29T18:12:16Z</dcterms:modified>
</cp:coreProperties>
</file>