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1166" r:id="rId2"/>
    <p:sldId id="1162" r:id="rId3"/>
    <p:sldId id="1168" r:id="rId4"/>
    <p:sldId id="1184" r:id="rId5"/>
    <p:sldId id="1172" r:id="rId6"/>
    <p:sldId id="1186" r:id="rId7"/>
    <p:sldId id="1174" r:id="rId8"/>
    <p:sldId id="1185" r:id="rId9"/>
    <p:sldId id="1187" r:id="rId10"/>
    <p:sldId id="1189" r:id="rId11"/>
    <p:sldId id="1190" r:id="rId12"/>
    <p:sldId id="1188" r:id="rId13"/>
    <p:sldId id="1194" r:id="rId14"/>
    <p:sldId id="1192" r:id="rId15"/>
    <p:sldId id="1197" r:id="rId16"/>
    <p:sldId id="1198" r:id="rId17"/>
    <p:sldId id="1199" r:id="rId18"/>
    <p:sldId id="1195" r:id="rId19"/>
    <p:sldId id="1196" r:id="rId20"/>
    <p:sldId id="1183" r:id="rId2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C4E2"/>
    <a:srgbClr val="7B7B7B"/>
    <a:srgbClr val="F13452"/>
    <a:srgbClr val="AB9C9F"/>
    <a:srgbClr val="8EB4C1"/>
    <a:srgbClr val="87B8CB"/>
    <a:srgbClr val="8DB4C3"/>
    <a:srgbClr val="C96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3" autoAdjust="0"/>
    <p:restoredTop sz="95231" autoAdjust="0"/>
  </p:normalViewPr>
  <p:slideViewPr>
    <p:cSldViewPr snapToGrid="0">
      <p:cViewPr>
        <p:scale>
          <a:sx n="70" d="100"/>
          <a:sy n="70" d="100"/>
        </p:scale>
        <p:origin x="33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800B0-3348-4D4C-A82E-DAD69A070A3C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BE5DD-7294-41BE-921C-A0A36AD35C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933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8552FC6-2343-4896-9212-296267830804}"/>
              </a:ext>
            </a:extLst>
          </p:cNvPr>
          <p:cNvSpPr/>
          <p:nvPr userDrawn="1"/>
        </p:nvSpPr>
        <p:spPr>
          <a:xfrm>
            <a:off x="8509000" y="6282134"/>
            <a:ext cx="229235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4C43235-89EC-4E0A-ABF1-28F2CBD4C771}"/>
              </a:ext>
            </a:extLst>
          </p:cNvPr>
          <p:cNvSpPr/>
          <p:nvPr userDrawn="1"/>
        </p:nvSpPr>
        <p:spPr>
          <a:xfrm>
            <a:off x="4038600" y="6271022"/>
            <a:ext cx="421640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05C548E-5E93-4C17-978B-28E6F5AF6E0E}"/>
              </a:ext>
            </a:extLst>
          </p:cNvPr>
          <p:cNvSpPr/>
          <p:nvPr userDrawn="1"/>
        </p:nvSpPr>
        <p:spPr>
          <a:xfrm>
            <a:off x="749300" y="6271022"/>
            <a:ext cx="303530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3025"/>
            <a:ext cx="2743200" cy="2095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fld id="{81586AE6-563B-4D32-ABB3-94E50170D9E5}" type="datetimeFigureOut">
              <a:rPr lang="hr-HR" smtClean="0"/>
              <a:pPr/>
              <a:t>05.09.2022.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0200" y="6423025"/>
            <a:ext cx="4013200" cy="2095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3025"/>
            <a:ext cx="2057400" cy="22423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fld id="{FC96DBB7-2AF6-4BE2-BFC5-8E2B859664A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4DFBCDE6-7375-4952-956A-6C7F7CF9A4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BBB1EB3-D7A1-42A1-8B14-2DBFAACC0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9E26807C-138F-4360-B4AD-0583C005E2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7D327B-B9E4-4C97-B6F7-15A64F807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3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7D327B-B9E4-4C97-B6F7-15A64F807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586AE6-563B-4D32-ABB3-94E50170D9E5}" type="datetimeFigureOut">
              <a:rPr lang="hr-HR" smtClean="0"/>
              <a:pPr/>
              <a:t>05.09.2022.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96DBB7-2AF6-4BE2-BFC5-8E2B859664A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9E26807C-138F-4360-B4AD-0583C005E2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5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7D327B-B9E4-4C97-B6F7-15A64F807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586AE6-563B-4D32-ABB3-94E50170D9E5}" type="datetimeFigureOut">
              <a:rPr lang="hr-HR" smtClean="0"/>
              <a:pPr/>
              <a:t>05.09.2022.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DBB7-2AF6-4BE2-BFC5-8E2B859664A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9E26807C-138F-4360-B4AD-0583C005E2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C91507-A68F-45C1-B3D6-A13BCA04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46940F-A56B-4236-9618-ACF9609A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D28A89-5845-4924-831F-8D7C9B3EB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05C630-AF59-4FE0-BAB8-A052BA54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CD0ECE-B6C7-4284-B061-ADB7432E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E7B99FC5-63C0-4446-8591-1ACF602E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5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2F810A-C74B-4642-BD02-D074F8D2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D0DF94-69F9-4BEB-A5AC-186150179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05CF50-A956-4C11-BEC1-87B1B516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B217E9-2937-4E00-8080-9103DA8C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E64708-298A-4859-9770-D7B90472B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B9E2A07-F260-4252-BB55-C303D0BE5A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0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D5197B0-41F8-4C68-B149-47B3AE11CA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550BD6-E934-4DB7-BBBE-6C5E4D3C2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E063BE-9974-4EEB-8D60-2D0C947BA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3B9405-1B31-4680-98D1-6070FE36E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2515F90-BF46-4174-B3BA-DD035294E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A95BE5-926C-4318-9BD7-55EC30F3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17A9B5-CFFB-4AA3-B54F-1F7B1B2C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B25484-147F-4248-9973-B4EE95BE3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84CEC4D6-68FD-401B-A010-29CFA872CB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94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83E1A71-1889-4EA0-8501-90E5744F9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1066C74-B32F-4145-AA9E-49B0957B85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5691C1-AF1E-4EA2-A90E-EF79F354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8388"/>
            <a:ext cx="10515600" cy="6223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5788AB-5B58-4FC4-AFF0-4D80EAECD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78C0ED5-29AB-4D4D-9055-6EBDC2A6F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9FD3284-4572-415F-9855-CC1E0DA80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B813F4-966C-42D6-BC77-6E4EF73BA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749211-8D14-4668-B088-300051A3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0F8756B-AC45-4BDF-9193-17724B67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62341E-3151-4E30-8704-1574B1FC2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36689F46-1341-454A-8540-8CB2E1400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6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A8FB6C-32EF-4277-8130-7E5B263E6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7275"/>
            <a:ext cx="10515600" cy="633413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7ECB058-C2CB-4ACD-AB36-5C35C78A6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1150AA-5882-4CCF-B95E-C8F26118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4D211F8-3283-4921-9471-E2F1C39D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87407AFF-A6CD-4E1E-9CD7-81FB1FE582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4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B64D98-D595-45DE-8261-51E61CE6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88416B9-C783-4FE9-9448-3D200703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D3EBF4-88C4-4717-B8E7-D07FDB0B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378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B64D98-D595-45DE-8261-51E61CE6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6AE6-563B-4D32-ABB3-94E50170D9E5}" type="datetimeFigureOut">
              <a:rPr lang="hr-HR" smtClean="0"/>
              <a:t>05.09.2022.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88416B9-C783-4FE9-9448-3D200703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D3EBF4-88C4-4717-B8E7-D07FDB0B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6DBB7-2AF6-4BE2-BFC5-8E2B859664AF}" type="slidenum">
              <a:rPr lang="hr-HR" smtClean="0"/>
              <a:t>‹#›</a:t>
            </a:fld>
            <a:endParaRPr lang="hr-HR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A80F2EEF-9DAE-42A7-97F1-852840B685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9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xmlns="" id="{94D9B8CD-6E0D-462C-9FCB-C106A0A779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5862" y="5431027"/>
            <a:ext cx="6860276" cy="944562"/>
          </a:xfrm>
        </p:spPr>
        <p:txBody>
          <a:bodyPr>
            <a:noAutofit/>
          </a:bodyPr>
          <a:lstStyle>
            <a:lvl1pPr algn="ctr">
              <a:defRPr sz="4400" b="1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39E8F642-05F1-471E-BCEF-A6A744AE2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0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0A20F31-FFD7-4926-B721-2713494F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869A6D-3FA2-44E9-B9AE-3A6F47D05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AE27E2-E06C-418F-BCB0-839BF6FC0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fld id="{81586AE6-563B-4D32-ABB3-94E50170D9E5}" type="datetimeFigureOut">
              <a:rPr lang="hr-HR" smtClean="0"/>
              <a:pPr/>
              <a:t>05.09.2022.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0A6157-F53D-4041-9BD0-FA56A8DA7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F2AD85-8B33-4ADF-87B8-05E690FD5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fld id="{FC96DBB7-2AF6-4BE2-BFC5-8E2B859664A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462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8" r:id="rId3"/>
    <p:sldLayoutId id="214748366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77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Gotham" panose="0200050405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18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E3DBA-7A71-45A0-AC09-949D79E7C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CEREC </a:t>
            </a:r>
            <a:r>
              <a:rPr lang="en-US" b="0" dirty="0" err="1"/>
              <a:t>Primescan</a:t>
            </a:r>
            <a:endParaRPr lang="en-US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5D67FDE-05FF-4C04-8C15-82145A672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hr-HR" dirty="0" smtClean="0"/>
              <a:t>r Jovana </a:t>
            </a:r>
            <a:r>
              <a:rPr lang="hr-HR" dirty="0" err="1" smtClean="0"/>
              <a:t>Radosavac</a:t>
            </a:r>
            <a:endParaRPr lang="hr-HR" dirty="0" smtClean="0"/>
          </a:p>
          <a:p>
            <a:r>
              <a:rPr lang="en-US" dirty="0" smtClean="0"/>
              <a:t>D</a:t>
            </a:r>
            <a:r>
              <a:rPr lang="hr-HR" dirty="0" smtClean="0"/>
              <a:t>r Alica </a:t>
            </a:r>
            <a:r>
              <a:rPr lang="hr-HR" dirty="0" err="1" smtClean="0"/>
              <a:t>Soltyšik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738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E8EC1E-30DA-497A-A2E0-C48FD51C3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hr-HR" dirty="0" err="1" smtClean="0"/>
              <a:t>rotokol</a:t>
            </a:r>
            <a:r>
              <a:rPr lang="hr-HR" dirty="0" smtClean="0"/>
              <a:t> skeniranja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245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357" y="1656272"/>
            <a:ext cx="8599560" cy="44214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33BB48-3AAA-479A-995A-B24ABD396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74" y="1825625"/>
            <a:ext cx="36173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1. </a:t>
            </a:r>
            <a:r>
              <a:rPr lang="en-US" sz="2000" b="1" dirty="0">
                <a:solidFill>
                  <a:srgbClr val="00B0F0"/>
                </a:solidFill>
              </a:rPr>
              <a:t>CONNECT SW </a:t>
            </a:r>
            <a:endParaRPr lang="en-US" sz="20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2. </a:t>
            </a:r>
            <a:r>
              <a:rPr lang="en-US" sz="2000" b="1" dirty="0">
                <a:solidFill>
                  <a:srgbClr val="00B0F0"/>
                </a:solidFill>
              </a:rPr>
              <a:t>ADD NEW </a:t>
            </a:r>
            <a:r>
              <a:rPr lang="en-US" sz="2000" b="1" dirty="0" smtClean="0">
                <a:solidFill>
                  <a:srgbClr val="00B0F0"/>
                </a:solidFill>
              </a:rPr>
              <a:t>PATIENT</a:t>
            </a:r>
          </a:p>
          <a:p>
            <a:pPr lvl="1"/>
            <a:r>
              <a:rPr lang="en-US" sz="1800" b="1" dirty="0" err="1" smtClean="0"/>
              <a:t>ime</a:t>
            </a:r>
            <a:r>
              <a:rPr lang="en-US" sz="1800" b="1" dirty="0" smtClean="0"/>
              <a:t> </a:t>
            </a:r>
            <a:r>
              <a:rPr lang="en-US" sz="1800" b="1" dirty="0" err="1"/>
              <a:t>i</a:t>
            </a:r>
            <a:r>
              <a:rPr lang="en-US" sz="1800" b="1" dirty="0"/>
              <a:t> </a:t>
            </a:r>
            <a:r>
              <a:rPr lang="en-US" sz="1800" b="1" dirty="0" err="1"/>
              <a:t>prezime</a:t>
            </a:r>
            <a:r>
              <a:rPr lang="en-US" sz="1800" b="1" dirty="0"/>
              <a:t>, </a:t>
            </a:r>
            <a:endParaRPr lang="en-US" sz="1800" b="1" dirty="0" smtClean="0"/>
          </a:p>
          <a:p>
            <a:pPr lvl="1"/>
            <a:r>
              <a:rPr lang="en-US" sz="1800" b="1" dirty="0" smtClean="0"/>
              <a:t>datum </a:t>
            </a:r>
            <a:r>
              <a:rPr lang="en-US" sz="1800" b="1" dirty="0" err="1" smtClean="0"/>
              <a:t>rođenja</a:t>
            </a:r>
            <a:r>
              <a:rPr lang="en-US" sz="1800" b="1" dirty="0" smtClean="0"/>
              <a:t>,</a:t>
            </a:r>
          </a:p>
          <a:p>
            <a:pPr lvl="1"/>
            <a:r>
              <a:rPr lang="en-US" sz="1800" b="1" dirty="0" err="1"/>
              <a:t>d</a:t>
            </a:r>
            <a:r>
              <a:rPr lang="en-US" sz="1800" b="1" dirty="0" err="1" smtClean="0"/>
              <a:t>oktor</a:t>
            </a:r>
            <a:endParaRPr lang="en-US" sz="1800" b="1" dirty="0" smtClean="0"/>
          </a:p>
          <a:p>
            <a:pPr lvl="1"/>
            <a:r>
              <a:rPr lang="en-US" sz="1800" b="1" dirty="0" smtClean="0"/>
              <a:t>add </a:t>
            </a:r>
            <a:r>
              <a:rPr lang="en-US" sz="1800" b="1" dirty="0"/>
              <a:t>new case</a:t>
            </a:r>
            <a:endParaRPr lang="en-US" sz="1800" dirty="0"/>
          </a:p>
          <a:p>
            <a:pPr marL="0" indent="0">
              <a:buNone/>
            </a:pPr>
            <a:r>
              <a:rPr lang="en-US" sz="2000" b="1" dirty="0"/>
              <a:t>3. </a:t>
            </a:r>
            <a:r>
              <a:rPr lang="en-US" sz="2000" b="1" dirty="0">
                <a:solidFill>
                  <a:srgbClr val="00B0F0"/>
                </a:solidFill>
              </a:rPr>
              <a:t>SHOW PATIENT </a:t>
            </a:r>
            <a:endParaRPr lang="en-US" sz="2000" b="1" dirty="0" smtClean="0">
              <a:solidFill>
                <a:srgbClr val="00B0F0"/>
              </a:solidFill>
            </a:endParaRPr>
          </a:p>
          <a:p>
            <a:pPr lvl="1"/>
            <a:r>
              <a:rPr lang="en-US" sz="1600" b="1" dirty="0" err="1" smtClean="0"/>
              <a:t>pretraga</a:t>
            </a:r>
            <a:r>
              <a:rPr lang="en-US" sz="1600" b="1" dirty="0" smtClean="0"/>
              <a:t> </a:t>
            </a:r>
            <a:r>
              <a:rPr lang="en-US" sz="1600" b="1" dirty="0" err="1"/>
              <a:t>baze</a:t>
            </a:r>
            <a:r>
              <a:rPr lang="en-US" sz="1600" b="1" dirty="0"/>
              <a:t> </a:t>
            </a:r>
            <a:r>
              <a:rPr lang="en-US" sz="1600" b="1" dirty="0" err="1" smtClean="0"/>
              <a:t>pacijenata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po</a:t>
            </a:r>
            <a:r>
              <a:rPr lang="en-US" sz="1600" b="1" dirty="0" smtClean="0"/>
              <a:t> </a:t>
            </a:r>
            <a:r>
              <a:rPr lang="en-US" sz="1600" b="1" dirty="0" err="1"/>
              <a:t>doktorima</a:t>
            </a: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41899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21248" b="21248"/>
          <a:stretch/>
        </p:blipFill>
        <p:spPr>
          <a:xfrm>
            <a:off x="220533" y="3157267"/>
            <a:ext cx="11125967" cy="139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BF13CA-358A-4976-B77F-76798A6A5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0099"/>
            <a:ext cx="5528094" cy="6096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4. ADMINISTRATION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1A46F4-A6FA-48E3-9257-E37B331B1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37649" cy="4351338"/>
          </a:xfrm>
        </p:spPr>
        <p:txBody>
          <a:bodyPr/>
          <a:lstStyle/>
          <a:p>
            <a:r>
              <a:rPr lang="en-US" dirty="0" smtClean="0"/>
              <a:t>S</a:t>
            </a:r>
            <a:r>
              <a:rPr lang="hr-HR" dirty="0" err="1" smtClean="0"/>
              <a:t>ingle</a:t>
            </a:r>
            <a:r>
              <a:rPr lang="hr-HR" dirty="0" smtClean="0"/>
              <a:t> </a:t>
            </a:r>
            <a:r>
              <a:rPr lang="hr-HR" dirty="0" err="1" smtClean="0"/>
              <a:t>tooth</a:t>
            </a:r>
            <a:r>
              <a:rPr lang="hr-HR" dirty="0" smtClean="0"/>
              <a:t> </a:t>
            </a:r>
            <a:r>
              <a:rPr lang="hr-HR" dirty="0" err="1" smtClean="0"/>
              <a:t>restoration</a:t>
            </a:r>
            <a:endParaRPr lang="hr-HR" dirty="0" smtClean="0"/>
          </a:p>
          <a:p>
            <a:pPr lvl="1"/>
            <a:r>
              <a:rPr lang="en-US" dirty="0" smtClean="0"/>
              <a:t>F</a:t>
            </a:r>
            <a:r>
              <a:rPr lang="hr-HR" dirty="0" err="1" smtClean="0"/>
              <a:t>ull</a:t>
            </a:r>
            <a:r>
              <a:rPr lang="hr-HR" dirty="0" smtClean="0"/>
              <a:t> </a:t>
            </a:r>
            <a:r>
              <a:rPr lang="hr-HR" dirty="0" err="1" smtClean="0"/>
              <a:t>contour</a:t>
            </a:r>
            <a:r>
              <a:rPr lang="hr-HR" dirty="0" smtClean="0"/>
              <a:t> / </a:t>
            </a:r>
            <a:r>
              <a:rPr lang="hr-HR" dirty="0" err="1" smtClean="0"/>
              <a:t>veneered</a:t>
            </a:r>
            <a:endParaRPr lang="hr-HR" dirty="0" smtClean="0"/>
          </a:p>
          <a:p>
            <a:pPr lvl="1"/>
            <a:r>
              <a:rPr lang="en-US" dirty="0" smtClean="0"/>
              <a:t>S</a:t>
            </a:r>
            <a:r>
              <a:rPr lang="hr-HR" dirty="0" err="1" smtClean="0"/>
              <a:t>elect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tooth</a:t>
            </a:r>
            <a:r>
              <a:rPr lang="hr-HR" dirty="0" smtClean="0"/>
              <a:t> for </a:t>
            </a:r>
            <a:r>
              <a:rPr lang="hr-HR" dirty="0" err="1" smtClean="0"/>
              <a:t>which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restoration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to </a:t>
            </a:r>
            <a:r>
              <a:rPr lang="hr-HR" dirty="0" err="1" smtClean="0"/>
              <a:t>be</a:t>
            </a:r>
            <a:r>
              <a:rPr lang="hr-HR" dirty="0" smtClean="0"/>
              <a:t> </a:t>
            </a:r>
            <a:r>
              <a:rPr lang="hr-HR" dirty="0" err="1" smtClean="0"/>
              <a:t>created</a:t>
            </a:r>
            <a:r>
              <a:rPr lang="hr-HR" dirty="0" smtClean="0"/>
              <a:t> -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selected</a:t>
            </a:r>
            <a:r>
              <a:rPr lang="hr-HR" dirty="0" smtClean="0"/>
              <a:t> </a:t>
            </a:r>
            <a:r>
              <a:rPr lang="hr-HR" dirty="0" err="1" smtClean="0"/>
              <a:t>tooth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marked</a:t>
            </a:r>
            <a:endParaRPr lang="hr-HR" dirty="0" smtClean="0"/>
          </a:p>
          <a:p>
            <a:pPr lvl="1"/>
            <a:r>
              <a:rPr lang="en-US" dirty="0" smtClean="0"/>
              <a:t>S</a:t>
            </a:r>
            <a:r>
              <a:rPr lang="hr-HR" dirty="0" err="1" smtClean="0"/>
              <a:t>elect</a:t>
            </a:r>
            <a:r>
              <a:rPr lang="hr-HR" dirty="0" smtClean="0"/>
              <a:t> </a:t>
            </a:r>
            <a:r>
              <a:rPr lang="hr-HR" dirty="0" err="1" smtClean="0"/>
              <a:t>material</a:t>
            </a:r>
            <a:endParaRPr lang="hr-HR" dirty="0" smtClean="0"/>
          </a:p>
          <a:p>
            <a:pPr lvl="1"/>
            <a:r>
              <a:rPr lang="en-US" dirty="0" smtClean="0"/>
              <a:t>S</a:t>
            </a:r>
            <a:r>
              <a:rPr lang="hr-HR" dirty="0" err="1" smtClean="0"/>
              <a:t>elect</a:t>
            </a:r>
            <a:r>
              <a:rPr lang="hr-HR" dirty="0" smtClean="0"/>
              <a:t> </a:t>
            </a:r>
            <a:r>
              <a:rPr lang="hr-HR" dirty="0" err="1" smtClean="0"/>
              <a:t>shade</a:t>
            </a:r>
            <a:endParaRPr lang="hr-HR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58131" y="1894636"/>
            <a:ext cx="6143871" cy="37621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427768"/>
            <a:ext cx="4857630" cy="13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4. ADMINISTRATION</a:t>
            </a:r>
            <a:endParaRPr lang="sr-Cyrl-C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673223"/>
          </a:xfrm>
        </p:spPr>
        <p:txBody>
          <a:bodyPr>
            <a:normAutofit lnSpcReduction="10000"/>
          </a:bodyPr>
          <a:lstStyle/>
          <a:p>
            <a:r>
              <a:rPr lang="hr-HR" dirty="0"/>
              <a:t>Bridge </a:t>
            </a:r>
            <a:r>
              <a:rPr lang="hr-HR" dirty="0" err="1"/>
              <a:t>restoration</a:t>
            </a:r>
            <a:endParaRPr lang="hr-HR" dirty="0"/>
          </a:p>
          <a:p>
            <a:pPr lvl="1"/>
            <a:r>
              <a:rPr lang="hr-HR" dirty="0"/>
              <a:t>FIRST </a:t>
            </a:r>
            <a:r>
              <a:rPr lang="hr-HR" dirty="0" err="1"/>
              <a:t>select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positions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 err="1"/>
              <a:t>abutment</a:t>
            </a:r>
            <a:r>
              <a:rPr lang="hr-HR" b="1" dirty="0"/>
              <a:t> </a:t>
            </a:r>
            <a:r>
              <a:rPr lang="hr-HR" b="1" dirty="0" err="1"/>
              <a:t>teeth</a:t>
            </a:r>
            <a:r>
              <a:rPr lang="hr-HR" dirty="0"/>
              <a:t> (</a:t>
            </a:r>
            <a:r>
              <a:rPr lang="hr-HR" dirty="0" err="1"/>
              <a:t>crown</a:t>
            </a:r>
            <a:r>
              <a:rPr lang="hr-HR" dirty="0"/>
              <a:t> </a:t>
            </a:r>
            <a:r>
              <a:rPr lang="hr-HR" dirty="0" err="1"/>
              <a:t>full</a:t>
            </a:r>
            <a:r>
              <a:rPr lang="hr-HR" dirty="0"/>
              <a:t> </a:t>
            </a:r>
            <a:r>
              <a:rPr lang="hr-HR" dirty="0" err="1"/>
              <a:t>contour</a:t>
            </a:r>
            <a:r>
              <a:rPr lang="hr-HR" dirty="0"/>
              <a:t>)</a:t>
            </a:r>
          </a:p>
          <a:p>
            <a:pPr lvl="1"/>
            <a:r>
              <a:rPr lang="en-US" dirty="0"/>
              <a:t>and than the </a:t>
            </a:r>
            <a:r>
              <a:rPr lang="en-US" b="1" dirty="0" err="1"/>
              <a:t>pontic</a:t>
            </a:r>
            <a:endParaRPr lang="en-US" b="1" dirty="0"/>
          </a:p>
          <a:p>
            <a:pPr lvl="1"/>
            <a:r>
              <a:rPr lang="en-US" dirty="0"/>
              <a:t>Select material</a:t>
            </a:r>
          </a:p>
          <a:p>
            <a:pPr lvl="1"/>
            <a:r>
              <a:rPr lang="en-US" dirty="0"/>
              <a:t>Select shade</a:t>
            </a:r>
          </a:p>
          <a:p>
            <a:endParaRPr lang="sr-Cyrl-C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61701"/>
            <a:ext cx="5181600" cy="2648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92" y="2971747"/>
            <a:ext cx="5210108" cy="3054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4732785"/>
            <a:ext cx="4857630" cy="13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E215FC-38CF-4936-A9E6-F0CEBFFD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4. ADMINISTRATION</a:t>
            </a: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68B8649-4EF3-43E8-BCA5-61E1BAFB4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Full</a:t>
            </a:r>
            <a:r>
              <a:rPr lang="hr-HR" dirty="0" smtClean="0"/>
              <a:t> </a:t>
            </a:r>
            <a:r>
              <a:rPr lang="hr-HR" dirty="0" err="1" smtClean="0"/>
              <a:t>arch</a:t>
            </a:r>
            <a:r>
              <a:rPr lang="hr-HR" dirty="0" smtClean="0"/>
              <a:t> </a:t>
            </a:r>
            <a:r>
              <a:rPr lang="hr-HR" dirty="0" err="1" smtClean="0"/>
              <a:t>scan</a:t>
            </a:r>
            <a:r>
              <a:rPr lang="hr-HR" dirty="0" smtClean="0"/>
              <a:t> mode</a:t>
            </a:r>
            <a:endParaRPr lang="hr-H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EDC0C39-984E-4861-B622-7E7195FBF5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err="1" smtClean="0"/>
              <a:t>If</a:t>
            </a:r>
            <a:r>
              <a:rPr lang="hr-HR" dirty="0" smtClean="0"/>
              <a:t> no </a:t>
            </a:r>
            <a:r>
              <a:rPr lang="hr-HR" dirty="0" err="1" smtClean="0"/>
              <a:t>bridge</a:t>
            </a:r>
            <a:r>
              <a:rPr lang="hr-HR" dirty="0" smtClean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individual</a:t>
            </a:r>
            <a:r>
              <a:rPr lang="hr-HR" dirty="0" smtClean="0"/>
              <a:t> </a:t>
            </a:r>
            <a:r>
              <a:rPr lang="hr-HR" dirty="0" err="1" smtClean="0"/>
              <a:t>restoration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selected</a:t>
            </a:r>
            <a:r>
              <a:rPr lang="hr-HR" dirty="0" smtClean="0"/>
              <a:t>, </a:t>
            </a:r>
            <a:r>
              <a:rPr lang="hr-HR" dirty="0" err="1" smtClean="0"/>
              <a:t>you</a:t>
            </a:r>
            <a:r>
              <a:rPr lang="hr-HR" dirty="0" smtClean="0"/>
              <a:t> are </a:t>
            </a:r>
            <a:r>
              <a:rPr lang="hr-HR" dirty="0" err="1" smtClean="0"/>
              <a:t>automatically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this</a:t>
            </a:r>
            <a:r>
              <a:rPr lang="hr-HR" dirty="0" smtClean="0"/>
              <a:t> mode</a:t>
            </a:r>
          </a:p>
          <a:p>
            <a:r>
              <a:rPr lang="en-US" dirty="0" smtClean="0"/>
              <a:t>Y</a:t>
            </a:r>
            <a:r>
              <a:rPr lang="hr-HR" dirty="0" err="1" smtClean="0"/>
              <a:t>ou</a:t>
            </a:r>
            <a:r>
              <a:rPr lang="hr-HR" dirty="0" smtClean="0"/>
              <a:t>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send</a:t>
            </a:r>
            <a:r>
              <a:rPr lang="hr-HR" dirty="0" smtClean="0"/>
              <a:t> </a:t>
            </a:r>
            <a:r>
              <a:rPr lang="hr-HR" dirty="0" err="1" smtClean="0"/>
              <a:t>this</a:t>
            </a:r>
            <a:r>
              <a:rPr lang="hr-HR" dirty="0" smtClean="0"/>
              <a:t> </a:t>
            </a:r>
            <a:r>
              <a:rPr lang="hr-HR" dirty="0" err="1" smtClean="0"/>
              <a:t>scan</a:t>
            </a:r>
            <a:r>
              <a:rPr lang="hr-HR" dirty="0" smtClean="0"/>
              <a:t> to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laboratory</a:t>
            </a:r>
            <a:r>
              <a:rPr lang="hr-HR" dirty="0" smtClean="0"/>
              <a:t> </a:t>
            </a:r>
            <a:r>
              <a:rPr lang="hr-HR" dirty="0" err="1" smtClean="0"/>
              <a:t>without</a:t>
            </a:r>
            <a:r>
              <a:rPr lang="hr-HR" dirty="0" smtClean="0"/>
              <a:t> </a:t>
            </a:r>
            <a:r>
              <a:rPr lang="hr-HR" dirty="0" err="1" smtClean="0"/>
              <a:t>making</a:t>
            </a:r>
            <a:r>
              <a:rPr lang="hr-HR" dirty="0" smtClean="0"/>
              <a:t> </a:t>
            </a:r>
            <a:r>
              <a:rPr lang="hr-HR" dirty="0" err="1" smtClean="0"/>
              <a:t>any</a:t>
            </a:r>
            <a:r>
              <a:rPr lang="hr-HR" dirty="0" smtClean="0"/>
              <a:t> </a:t>
            </a:r>
            <a:r>
              <a:rPr lang="hr-HR" dirty="0" err="1" smtClean="0"/>
              <a:t>further</a:t>
            </a:r>
            <a:r>
              <a:rPr lang="hr-HR" dirty="0" smtClean="0"/>
              <a:t> </a:t>
            </a:r>
            <a:r>
              <a:rPr lang="hr-HR" dirty="0" err="1" smtClean="0"/>
              <a:t>selections</a:t>
            </a:r>
            <a:endParaRPr lang="hr-H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E594E4C-56E0-42DF-A72E-5CE3141402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</a:t>
            </a:r>
            <a:r>
              <a:rPr lang="hr-HR" dirty="0" err="1" smtClean="0"/>
              <a:t>ligners</a:t>
            </a:r>
            <a:endParaRPr lang="hr-HR" dirty="0" smtClean="0"/>
          </a:p>
          <a:p>
            <a:r>
              <a:rPr lang="en-US" dirty="0" smtClean="0"/>
              <a:t>S</a:t>
            </a:r>
            <a:r>
              <a:rPr lang="hr-HR" dirty="0" err="1" smtClean="0"/>
              <a:t>plints</a:t>
            </a:r>
            <a:endParaRPr lang="hr-HR" dirty="0" smtClean="0"/>
          </a:p>
          <a:p>
            <a:r>
              <a:rPr lang="en-US" dirty="0" smtClean="0"/>
              <a:t>I</a:t>
            </a:r>
            <a:r>
              <a:rPr lang="hr-HR" dirty="0" err="1" smtClean="0"/>
              <a:t>ndividual</a:t>
            </a:r>
            <a:r>
              <a:rPr lang="hr-HR" dirty="0" smtClean="0"/>
              <a:t> </a:t>
            </a:r>
            <a:r>
              <a:rPr lang="hr-HR" dirty="0" err="1" smtClean="0"/>
              <a:t>impression</a:t>
            </a:r>
            <a:r>
              <a:rPr lang="hr-HR" dirty="0" smtClean="0"/>
              <a:t> </a:t>
            </a:r>
            <a:r>
              <a:rPr lang="hr-HR" dirty="0" err="1" smtClean="0"/>
              <a:t>trays</a:t>
            </a:r>
            <a:endParaRPr lang="hr-HR" dirty="0" smtClean="0"/>
          </a:p>
          <a:p>
            <a:endParaRPr lang="hr-HR" dirty="0"/>
          </a:p>
          <a:p>
            <a:r>
              <a:rPr lang="en-US" dirty="0"/>
              <a:t>Selecting the </a:t>
            </a:r>
            <a:r>
              <a:rPr lang="en-US" dirty="0" err="1"/>
              <a:t>scanbody</a:t>
            </a:r>
            <a:r>
              <a:rPr lang="en-US" dirty="0"/>
              <a:t> type (only for abutments) </a:t>
            </a:r>
            <a:endParaRPr lang="en-US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can select the desired </a:t>
            </a:r>
            <a:r>
              <a:rPr lang="en-US" dirty="0" err="1"/>
              <a:t>scanbody</a:t>
            </a:r>
            <a:r>
              <a:rPr lang="en-US" dirty="0"/>
              <a:t> type in this step. In addition to </a:t>
            </a:r>
            <a:r>
              <a:rPr lang="en-US" dirty="0" err="1"/>
              <a:t>TiBase</a:t>
            </a:r>
            <a:r>
              <a:rPr lang="en-US" dirty="0"/>
              <a:t> and </a:t>
            </a:r>
            <a:r>
              <a:rPr lang="en-US" dirty="0" err="1"/>
              <a:t>ScanPost</a:t>
            </a:r>
            <a:r>
              <a:rPr lang="en-US" dirty="0"/>
              <a:t>, you can also select IO FLO and "Other" to use an intraoral </a:t>
            </a:r>
            <a:r>
              <a:rPr lang="en-US" dirty="0" err="1"/>
              <a:t>scanbody</a:t>
            </a:r>
            <a:r>
              <a:rPr lang="en-US" dirty="0"/>
              <a:t> from another provider.</a:t>
            </a:r>
            <a:endParaRPr lang="hr-H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27768"/>
            <a:ext cx="4857630" cy="13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5. ACQUISITION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Osnovni katalog:</a:t>
            </a:r>
            <a:endParaRPr lang="sr-Cyrl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 err="1" smtClean="0"/>
              <a:t>Lower</a:t>
            </a:r>
            <a:r>
              <a:rPr lang="hr-HR" dirty="0" smtClean="0"/>
              <a:t> </a:t>
            </a:r>
            <a:r>
              <a:rPr lang="hr-HR" dirty="0" err="1" smtClean="0"/>
              <a:t>Jaw</a:t>
            </a:r>
            <a:endParaRPr lang="hr-HR" dirty="0" smtClean="0"/>
          </a:p>
          <a:p>
            <a:r>
              <a:rPr lang="en-US" dirty="0" smtClean="0"/>
              <a:t>U</a:t>
            </a:r>
            <a:r>
              <a:rPr lang="hr-HR" dirty="0" err="1" smtClean="0"/>
              <a:t>pper</a:t>
            </a:r>
            <a:r>
              <a:rPr lang="hr-HR" dirty="0" smtClean="0"/>
              <a:t> </a:t>
            </a:r>
            <a:r>
              <a:rPr lang="hr-HR" dirty="0" err="1" smtClean="0"/>
              <a:t>Jaw</a:t>
            </a:r>
            <a:endParaRPr lang="hr-HR" dirty="0" smtClean="0"/>
          </a:p>
          <a:p>
            <a:r>
              <a:rPr lang="hr-HR" dirty="0" err="1" smtClean="0"/>
              <a:t>Buccal</a:t>
            </a:r>
            <a:r>
              <a:rPr lang="hr-HR" dirty="0" smtClean="0"/>
              <a:t> </a:t>
            </a:r>
          </a:p>
          <a:p>
            <a:pPr lvl="1"/>
            <a:r>
              <a:rPr lang="hr-HR" dirty="0" smtClean="0"/>
              <a:t>Pacijent u uspravnom sjedećem položaju</a:t>
            </a:r>
          </a:p>
          <a:p>
            <a:pPr lvl="1"/>
            <a:r>
              <a:rPr lang="en-US" dirty="0" smtClean="0"/>
              <a:t>S</a:t>
            </a:r>
            <a:r>
              <a:rPr lang="hr-HR" dirty="0" err="1" smtClean="0"/>
              <a:t>kenirati</a:t>
            </a:r>
            <a:r>
              <a:rPr lang="hr-HR" dirty="0" smtClean="0"/>
              <a:t> u </a:t>
            </a:r>
            <a:r>
              <a:rPr lang="hr-HR" dirty="0" err="1" smtClean="0"/>
              <a:t>zagrizuzube</a:t>
            </a:r>
            <a:r>
              <a:rPr lang="hr-HR" dirty="0" smtClean="0"/>
              <a:t> gornje i donje čeljusti najbolje u PREDJELU PREMOLARA</a:t>
            </a:r>
          </a:p>
          <a:p>
            <a:pPr lvl="1"/>
            <a:r>
              <a:rPr lang="hr-HR" dirty="0" smtClean="0"/>
              <a:t>Kad skener spoji čeljusti može se sa suprotne strane isto </a:t>
            </a:r>
            <a:r>
              <a:rPr lang="hr-HR" dirty="0" err="1" smtClean="0"/>
              <a:t>odskenirati</a:t>
            </a:r>
            <a:r>
              <a:rPr lang="hr-HR" dirty="0" smtClean="0"/>
              <a:t> predio </a:t>
            </a:r>
            <a:r>
              <a:rPr lang="hr-HR" dirty="0" err="1" smtClean="0"/>
              <a:t>premolara</a:t>
            </a:r>
            <a:endParaRPr lang="hr-HR" dirty="0" smtClean="0"/>
          </a:p>
          <a:p>
            <a:pPr lvl="1"/>
            <a:r>
              <a:rPr lang="en-US" dirty="0" smtClean="0"/>
              <a:t>N</a:t>
            </a:r>
            <a:r>
              <a:rPr lang="hr-HR" dirty="0" smtClean="0"/>
              <a:t>e skenirati kompletan zubni luk u zagrizu- ,,previše info za skener’’</a:t>
            </a:r>
          </a:p>
          <a:p>
            <a:pPr lvl="1"/>
            <a:r>
              <a:rPr lang="en-US" dirty="0" smtClean="0"/>
              <a:t>A</a:t>
            </a:r>
            <a:r>
              <a:rPr lang="hr-HR" dirty="0" err="1" smtClean="0"/>
              <a:t>ko</a:t>
            </a:r>
            <a:r>
              <a:rPr lang="hr-HR" dirty="0" smtClean="0"/>
              <a:t> je dobro skenirano kvačica je </a:t>
            </a:r>
            <a:r>
              <a:rPr lang="hr-HR" b="1" dirty="0" smtClean="0">
                <a:solidFill>
                  <a:srgbClr val="00B050"/>
                </a:solidFill>
              </a:rPr>
              <a:t>ZELENA</a:t>
            </a:r>
            <a:r>
              <a:rPr lang="hr-HR" dirty="0" smtClean="0"/>
              <a:t> i može se dalje nastaviti</a:t>
            </a:r>
          </a:p>
          <a:p>
            <a:pPr lvl="2"/>
            <a:r>
              <a:rPr lang="en-US" dirty="0" smtClean="0"/>
              <a:t>I</a:t>
            </a:r>
            <a:r>
              <a:rPr lang="hr-HR" dirty="0" smtClean="0"/>
              <a:t>nače je ,,znak opće opasnosti’’</a:t>
            </a:r>
            <a:endParaRPr lang="sr-Cyrl-C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012152" y="1382953"/>
            <a:ext cx="3592951" cy="4705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15938"/>
            <a:ext cx="46355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5. ACQUISITION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hr-HR" dirty="0" err="1"/>
              <a:t>odatni</a:t>
            </a:r>
            <a:r>
              <a:rPr lang="hr-HR" dirty="0"/>
              <a:t> </a:t>
            </a:r>
            <a:r>
              <a:rPr lang="hr-HR" dirty="0" smtClean="0"/>
              <a:t>katalog</a:t>
            </a:r>
            <a:endParaRPr lang="sr-Cyrl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BioRef</a:t>
            </a:r>
            <a:r>
              <a:rPr lang="en-US" dirty="0"/>
              <a:t> Lower </a:t>
            </a:r>
          </a:p>
          <a:p>
            <a:r>
              <a:rPr lang="en-US" dirty="0" err="1"/>
              <a:t>BioRef</a:t>
            </a:r>
            <a:r>
              <a:rPr lang="en-US" dirty="0"/>
              <a:t> Upper</a:t>
            </a:r>
          </a:p>
          <a:p>
            <a:r>
              <a:rPr lang="en-US" b="1" dirty="0" err="1"/>
              <a:t>BioCopy</a:t>
            </a:r>
            <a:r>
              <a:rPr lang="en-US" b="1" dirty="0"/>
              <a:t> Lower </a:t>
            </a:r>
            <a:r>
              <a:rPr lang="en-US" dirty="0"/>
              <a:t>(</a:t>
            </a:r>
            <a:r>
              <a:rPr lang="en-US" dirty="0" err="1"/>
              <a:t>koristimo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situaciju7prototip)</a:t>
            </a:r>
            <a:endParaRPr lang="en-US" b="1" dirty="0"/>
          </a:p>
          <a:p>
            <a:r>
              <a:rPr lang="en-US" b="1" dirty="0" err="1"/>
              <a:t>BioCopy</a:t>
            </a:r>
            <a:r>
              <a:rPr lang="en-US" b="1" dirty="0"/>
              <a:t> Upper </a:t>
            </a:r>
            <a:r>
              <a:rPr lang="en-US" dirty="0"/>
              <a:t>(</a:t>
            </a:r>
            <a:r>
              <a:rPr lang="en-US" dirty="0" err="1"/>
              <a:t>koristimo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situaciju7prototip)</a:t>
            </a:r>
            <a:endParaRPr lang="en-US" b="1" dirty="0"/>
          </a:p>
          <a:p>
            <a:r>
              <a:rPr lang="en-US" dirty="0"/>
              <a:t>Gingiva Mask Lower Jaw</a:t>
            </a:r>
          </a:p>
          <a:p>
            <a:r>
              <a:rPr lang="en-US" dirty="0"/>
              <a:t>Gingiva Mask Upper Jaw </a:t>
            </a:r>
          </a:p>
          <a:p>
            <a:r>
              <a:rPr lang="en-US" dirty="0" err="1"/>
              <a:t>Scanbody</a:t>
            </a:r>
            <a:r>
              <a:rPr lang="en-US" dirty="0"/>
              <a:t> Lower </a:t>
            </a:r>
          </a:p>
          <a:p>
            <a:r>
              <a:rPr lang="en-US" dirty="0" err="1"/>
              <a:t>Scanbody</a:t>
            </a:r>
            <a:r>
              <a:rPr lang="en-US" dirty="0"/>
              <a:t> Upper Jaw</a:t>
            </a:r>
            <a:endParaRPr lang="sr-Cyrl-C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7588" y="4894487"/>
            <a:ext cx="5183188" cy="823912"/>
          </a:xfrm>
        </p:spPr>
        <p:txBody>
          <a:bodyPr>
            <a:normAutofit fontScale="92500" lnSpcReduction="20000"/>
          </a:bodyPr>
          <a:lstStyle/>
          <a:p>
            <a:r>
              <a:rPr lang="hr-HR" dirty="0" smtClean="0"/>
              <a:t>*** ako je skenirana situacija, kad se vratimo u </a:t>
            </a:r>
            <a:r>
              <a:rPr lang="hr-HR" dirty="0" err="1" smtClean="0"/>
              <a:t>acquisition</a:t>
            </a:r>
            <a:r>
              <a:rPr lang="hr-HR" dirty="0" smtClean="0"/>
              <a:t> prvo kliknuti na UNLOCK pa onda dodati katalog</a:t>
            </a:r>
            <a:endParaRPr lang="sr-Cyrl-C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519803" y="1690688"/>
            <a:ext cx="6313358" cy="29104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15938"/>
            <a:ext cx="46355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5434"/>
            <a:ext cx="6820469" cy="622300"/>
          </a:xfrm>
        </p:spPr>
        <p:txBody>
          <a:bodyPr>
            <a:normAutofit fontScale="90000"/>
          </a:bodyPr>
          <a:lstStyle/>
          <a:p>
            <a:r>
              <a:rPr lang="en-US" dirty="0"/>
              <a:t>D</a:t>
            </a:r>
            <a:r>
              <a:rPr lang="hr-HR" dirty="0" err="1"/>
              <a:t>ifferent</a:t>
            </a:r>
            <a:r>
              <a:rPr lang="hr-HR" dirty="0"/>
              <a:t> </a:t>
            </a:r>
            <a:r>
              <a:rPr lang="hr-HR" dirty="0" err="1"/>
              <a:t>scanning</a:t>
            </a:r>
            <a:r>
              <a:rPr lang="hr-HR" dirty="0"/>
              <a:t> </a:t>
            </a:r>
            <a:r>
              <a:rPr lang="hr-HR" dirty="0" err="1"/>
              <a:t>procedures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75441"/>
          </a:xfrm>
        </p:spPr>
        <p:txBody>
          <a:bodyPr/>
          <a:lstStyle/>
          <a:p>
            <a:r>
              <a:rPr lang="en-US" dirty="0" smtClean="0"/>
              <a:t>S</a:t>
            </a:r>
            <a:r>
              <a:rPr lang="hr-HR" dirty="0" err="1" smtClean="0"/>
              <a:t>quare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full</a:t>
            </a:r>
            <a:r>
              <a:rPr lang="hr-HR" dirty="0" smtClean="0"/>
              <a:t> </a:t>
            </a:r>
            <a:r>
              <a:rPr lang="hr-HR" dirty="0" err="1" smtClean="0"/>
              <a:t>jaw</a:t>
            </a:r>
            <a:r>
              <a:rPr lang="hr-HR" dirty="0" smtClean="0"/>
              <a:t> </a:t>
            </a:r>
            <a:r>
              <a:rPr lang="hr-HR" dirty="0" err="1" smtClean="0"/>
              <a:t>scan</a:t>
            </a:r>
            <a:endParaRPr lang="sr-Cyrl-C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26717" y="2303463"/>
            <a:ext cx="4383929" cy="3684588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37930" y="1479551"/>
            <a:ext cx="4817458" cy="4508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682" y="63501"/>
            <a:ext cx="4143705" cy="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8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68388"/>
            <a:ext cx="5457495" cy="1881846"/>
          </a:xfrm>
        </p:spPr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hr-HR" dirty="0" err="1"/>
              <a:t>ifferent</a:t>
            </a:r>
            <a:r>
              <a:rPr lang="hr-HR" dirty="0"/>
              <a:t> </a:t>
            </a:r>
            <a:r>
              <a:rPr lang="hr-HR" dirty="0" err="1"/>
              <a:t>scanning</a:t>
            </a:r>
            <a:r>
              <a:rPr lang="hr-HR" dirty="0"/>
              <a:t> </a:t>
            </a:r>
            <a:r>
              <a:rPr lang="hr-HR" dirty="0" err="1"/>
              <a:t>procedures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388" y="3320182"/>
            <a:ext cx="5157787" cy="823912"/>
          </a:xfrm>
        </p:spPr>
        <p:txBody>
          <a:bodyPr/>
          <a:lstStyle/>
          <a:p>
            <a:r>
              <a:rPr lang="en-US" dirty="0" smtClean="0"/>
              <a:t>B</a:t>
            </a:r>
            <a:r>
              <a:rPr lang="hr-HR" dirty="0" err="1" smtClean="0"/>
              <a:t>ezuba</a:t>
            </a:r>
            <a:r>
              <a:rPr lang="hr-HR" dirty="0" smtClean="0"/>
              <a:t> čeljust</a:t>
            </a:r>
            <a:endParaRPr lang="sr-Cyrl-C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71810" y="1081088"/>
            <a:ext cx="5690165" cy="4936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095" y="93410"/>
            <a:ext cx="4143705" cy="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3175000"/>
            <a:ext cx="2501900" cy="4953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4659" y="1399113"/>
            <a:ext cx="9409981" cy="45423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95" y="93410"/>
            <a:ext cx="4143705" cy="9876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967" y="6011862"/>
            <a:ext cx="25019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6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6. MODEL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Edit model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18681" y="1068388"/>
            <a:ext cx="7907397" cy="4759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063" y="19220"/>
            <a:ext cx="3086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68388"/>
            <a:ext cx="4905404" cy="6223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6. MODEL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870235" cy="823912"/>
          </a:xfrm>
        </p:spPr>
        <p:txBody>
          <a:bodyPr/>
          <a:lstStyle/>
          <a:p>
            <a:r>
              <a:rPr lang="en-US" dirty="0"/>
              <a:t>The buccal registration of the bite </a:t>
            </a:r>
            <a:r>
              <a:rPr lang="en-US" dirty="0" smtClean="0"/>
              <a:t>situation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611442" cy="3684588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The </a:t>
            </a:r>
            <a:r>
              <a:rPr lang="en-US" dirty="0"/>
              <a:t>software joins the models together </a:t>
            </a:r>
            <a:r>
              <a:rPr lang="en-US" b="1" dirty="0"/>
              <a:t>automatically </a:t>
            </a:r>
            <a:r>
              <a:rPr lang="en-US" dirty="0"/>
              <a:t>und shows this with a </a:t>
            </a:r>
            <a:r>
              <a:rPr lang="en-US" b="1" dirty="0">
                <a:solidFill>
                  <a:srgbClr val="00B050"/>
                </a:solidFill>
              </a:rPr>
              <a:t>green check mark </a:t>
            </a:r>
            <a:r>
              <a:rPr lang="en-US" dirty="0"/>
              <a:t>at the buccal </a:t>
            </a:r>
            <a:r>
              <a:rPr lang="en-US" dirty="0" smtClean="0"/>
              <a:t>window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this is not possible you can </a:t>
            </a:r>
            <a:r>
              <a:rPr lang="en-US" dirty="0" smtClean="0"/>
              <a:t>correlate </a:t>
            </a:r>
            <a:r>
              <a:rPr lang="en-US" dirty="0"/>
              <a:t>the models together </a:t>
            </a:r>
            <a:r>
              <a:rPr lang="en-US" b="1" dirty="0" smtClean="0"/>
              <a:t>manually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063" y="19220"/>
            <a:ext cx="3086100" cy="749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002" y="257175"/>
            <a:ext cx="2286000" cy="2247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375" y="2557404"/>
            <a:ext cx="1961700" cy="22296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626" y="4839425"/>
            <a:ext cx="2670250" cy="18464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1388" y="1100291"/>
            <a:ext cx="4648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4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6. MODEL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Set model </a:t>
            </a:r>
            <a:r>
              <a:rPr lang="hr-HR" dirty="0" err="1" smtClean="0"/>
              <a:t>axis</a:t>
            </a:r>
            <a:endParaRPr lang="sr-Cyrl-C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 err="1" smtClean="0"/>
              <a:t>Trim</a:t>
            </a:r>
            <a:r>
              <a:rPr lang="hr-HR" dirty="0" smtClean="0"/>
              <a:t> </a:t>
            </a:r>
            <a:r>
              <a:rPr lang="hr-HR" dirty="0" err="1" smtClean="0"/>
              <a:t>area</a:t>
            </a:r>
            <a:endParaRPr lang="sr-Cyrl-C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063" y="19220"/>
            <a:ext cx="3086100" cy="7493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162245" cy="3684588"/>
          </a:xfrm>
        </p:spPr>
        <p:txBody>
          <a:bodyPr/>
          <a:lstStyle/>
          <a:p>
            <a:r>
              <a:rPr lang="en-US" dirty="0"/>
              <a:t>Cut:</a:t>
            </a:r>
          </a:p>
          <a:p>
            <a:pPr lvl="1"/>
            <a:r>
              <a:rPr lang="en-US" dirty="0"/>
              <a:t>begin the cut with a double-click on TOUCH PAD-u;</a:t>
            </a:r>
          </a:p>
          <a:p>
            <a:pPr lvl="1"/>
            <a:r>
              <a:rPr lang="en-US" dirty="0"/>
              <a:t>set </a:t>
            </a:r>
            <a:r>
              <a:rPr lang="en-US" dirty="0" err="1"/>
              <a:t>aditional</a:t>
            </a:r>
            <a:r>
              <a:rPr lang="en-US" dirty="0"/>
              <a:t> points</a:t>
            </a:r>
          </a:p>
          <a:p>
            <a:pPr lvl="1"/>
            <a:r>
              <a:rPr lang="en-US" dirty="0"/>
              <a:t>finish by double clicking</a:t>
            </a:r>
          </a:p>
          <a:p>
            <a:r>
              <a:rPr lang="en-US" dirty="0"/>
              <a:t>Trim - isolate the preparation</a:t>
            </a:r>
          </a:p>
          <a:p>
            <a:endParaRPr lang="sr-Cyrl-C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2964" y="3998522"/>
            <a:ext cx="1400413" cy="1851393"/>
          </a:xfrm>
          <a:prstGeom prst="rect">
            <a:avLst/>
          </a:prstGeom>
        </p:spPr>
      </p:pic>
      <p:pic>
        <p:nvPicPr>
          <p:cNvPr id="12" name="Content Placeholder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818" y="1379538"/>
            <a:ext cx="1780471" cy="2863190"/>
          </a:xfrm>
          <a:prstGeom prst="rect">
            <a:avLst/>
          </a:prstGeom>
        </p:spPr>
      </p:pic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839788" y="2620944"/>
            <a:ext cx="4836393" cy="323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6. MODEL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2031428" cy="30939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</a:t>
            </a:r>
            <a:r>
              <a:rPr lang="hr-HR" dirty="0" err="1" smtClean="0"/>
              <a:t>raw</a:t>
            </a:r>
            <a:r>
              <a:rPr lang="hr-HR" dirty="0" smtClean="0"/>
              <a:t> </a:t>
            </a:r>
            <a:r>
              <a:rPr lang="hr-HR" dirty="0" err="1" smtClean="0"/>
              <a:t>margin</a:t>
            </a:r>
            <a:endParaRPr lang="sr-Cyrl-C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6559" y="110912"/>
            <a:ext cx="5157787" cy="3596877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39788" y="2790652"/>
            <a:ext cx="3979481" cy="30257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063" y="19220"/>
            <a:ext cx="3086100" cy="749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011" y="3500357"/>
            <a:ext cx="2829333" cy="24894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2302" y="3540192"/>
            <a:ext cx="3032513" cy="2449662"/>
          </a:xfrm>
          <a:prstGeom prst="rect">
            <a:avLst/>
          </a:prstGeom>
        </p:spPr>
      </p:pic>
      <p:sp>
        <p:nvSpPr>
          <p:cNvPr id="15" name="Content Placeholder 9"/>
          <p:cNvSpPr txBox="1">
            <a:spLocks/>
          </p:cNvSpPr>
          <p:nvPr/>
        </p:nvSpPr>
        <p:spPr>
          <a:xfrm>
            <a:off x="10236627" y="949861"/>
            <a:ext cx="1940947" cy="16592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MANUAL:</a:t>
            </a:r>
          </a:p>
          <a:p>
            <a:r>
              <a:rPr lang="en-US" dirty="0" smtClean="0"/>
              <a:t>D</a:t>
            </a:r>
            <a:r>
              <a:rPr lang="hr-HR" dirty="0" err="1" smtClean="0"/>
              <a:t>ouble</a:t>
            </a:r>
            <a:r>
              <a:rPr lang="hr-HR" dirty="0" smtClean="0"/>
              <a:t> </a:t>
            </a:r>
            <a:r>
              <a:rPr lang="hr-HR" dirty="0" err="1" smtClean="0"/>
              <a:t>left</a:t>
            </a:r>
            <a:r>
              <a:rPr lang="hr-HR" dirty="0" smtClean="0"/>
              <a:t> </a:t>
            </a:r>
            <a:r>
              <a:rPr lang="hr-HR" dirty="0" err="1" smtClean="0"/>
              <a:t>click</a:t>
            </a:r>
            <a:endParaRPr lang="hr-HR" dirty="0" smtClean="0"/>
          </a:p>
          <a:p>
            <a:r>
              <a:rPr lang="en-US" dirty="0" smtClean="0"/>
              <a:t>L</a:t>
            </a:r>
            <a:r>
              <a:rPr lang="hr-HR" dirty="0" err="1" smtClean="0"/>
              <a:t>eft</a:t>
            </a:r>
            <a:r>
              <a:rPr lang="hr-HR" dirty="0" smtClean="0"/>
              <a:t> </a:t>
            </a:r>
            <a:r>
              <a:rPr lang="hr-HR" dirty="0" err="1" smtClean="0"/>
              <a:t>click</a:t>
            </a:r>
            <a:endParaRPr lang="hr-HR" dirty="0" smtClean="0"/>
          </a:p>
          <a:p>
            <a:r>
              <a:rPr lang="en-US" dirty="0" smtClean="0"/>
              <a:t>F</a:t>
            </a:r>
            <a:r>
              <a:rPr lang="hr-HR" dirty="0" err="1" smtClean="0"/>
              <a:t>inish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double</a:t>
            </a:r>
            <a:r>
              <a:rPr lang="hr-HR" dirty="0" smtClean="0"/>
              <a:t> </a:t>
            </a:r>
            <a:r>
              <a:rPr lang="hr-HR" dirty="0" err="1" smtClean="0"/>
              <a:t>left</a:t>
            </a:r>
            <a:r>
              <a:rPr lang="hr-HR" dirty="0" smtClean="0"/>
              <a:t> </a:t>
            </a:r>
            <a:r>
              <a:rPr lang="hr-HR" dirty="0" err="1" smtClean="0"/>
              <a:t>click</a:t>
            </a:r>
            <a:endParaRPr lang="hr-HR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3625" y="2524389"/>
            <a:ext cx="889000" cy="825500"/>
          </a:xfrm>
          <a:prstGeom prst="rect">
            <a:avLst/>
          </a:prstGeom>
        </p:spPr>
      </p:pic>
      <p:pic>
        <p:nvPicPr>
          <p:cNvPr id="17" name="Content Placeholder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3027" y="1491951"/>
            <a:ext cx="8636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6. MODEL</a:t>
            </a:r>
            <a:endParaRPr lang="sr-Cyrl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Preparation</a:t>
            </a:r>
            <a:r>
              <a:rPr lang="hr-HR" dirty="0" smtClean="0"/>
              <a:t> </a:t>
            </a:r>
            <a:r>
              <a:rPr lang="hr-HR" dirty="0" err="1" smtClean="0"/>
              <a:t>analysis</a:t>
            </a:r>
            <a:endParaRPr lang="sr-Cyrl-C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852318" cy="3684588"/>
          </a:xfrm>
        </p:spPr>
        <p:txBody>
          <a:bodyPr/>
          <a:lstStyle/>
          <a:p>
            <a:r>
              <a:rPr lang="hr-HR" dirty="0" smtClean="0"/>
              <a:t>Distance to antagonist</a:t>
            </a:r>
          </a:p>
          <a:p>
            <a:r>
              <a:rPr lang="hr-HR" dirty="0" err="1" smtClean="0"/>
              <a:t>Undercut</a:t>
            </a:r>
            <a:endParaRPr lang="hr-HR" dirty="0" smtClean="0"/>
          </a:p>
          <a:p>
            <a:r>
              <a:rPr lang="en-US" dirty="0" smtClean="0"/>
              <a:t>M</a:t>
            </a:r>
            <a:r>
              <a:rPr lang="hr-HR" dirty="0" err="1" smtClean="0"/>
              <a:t>argin</a:t>
            </a:r>
            <a:endParaRPr lang="hr-HR" dirty="0" smtClean="0"/>
          </a:p>
          <a:p>
            <a:r>
              <a:rPr lang="en-US" dirty="0" smtClean="0"/>
              <a:t>S</a:t>
            </a:r>
            <a:r>
              <a:rPr lang="hr-HR" dirty="0" err="1" smtClean="0"/>
              <a:t>urface</a:t>
            </a:r>
            <a:endParaRPr lang="hr-HR" dirty="0" smtClean="0"/>
          </a:p>
          <a:p>
            <a:endParaRPr lang="sr-Cyrl-CS" dirty="0"/>
          </a:p>
        </p:txBody>
      </p:sp>
      <p:pic>
        <p:nvPicPr>
          <p:cNvPr id="9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750621" y="1068388"/>
            <a:ext cx="5236815" cy="404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063" y="19220"/>
            <a:ext cx="3086100" cy="749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5951" y="795013"/>
            <a:ext cx="3146049" cy="19943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593" y="2789383"/>
            <a:ext cx="3267500" cy="18129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593" y="4602284"/>
            <a:ext cx="3429407" cy="200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7. CONNECT</a:t>
            </a:r>
            <a:endParaRPr lang="sr-Cyrl-C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5249" y="220549"/>
            <a:ext cx="3858751" cy="2317978"/>
          </a:xfrm>
          <a:prstGeom prst="rect">
            <a:avLst/>
          </a:prstGeom>
        </p:spPr>
      </p:pic>
      <p:pic>
        <p:nvPicPr>
          <p:cNvPr id="18" name="Content Placeholder 1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739806" y="2798064"/>
            <a:ext cx="5615582" cy="2877078"/>
          </a:xfrm>
          <a:prstGeom prst="rect">
            <a:avLst/>
          </a:prstGeom>
        </p:spPr>
      </p:pic>
      <p:sp>
        <p:nvSpPr>
          <p:cNvPr id="19" name="Content Placeholder 3"/>
          <p:cNvSpPr txBox="1">
            <a:spLocks/>
          </p:cNvSpPr>
          <p:nvPr/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B7B7B"/>
                </a:solidFill>
                <a:latin typeface="Nexa Regular" panose="02000500000000000000" pitchFamily="50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hr-HR" smtClean="0"/>
              <a:t>Desno na ekranu: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smtClean="0"/>
              <a:t>Return Date </a:t>
            </a:r>
            <a:r>
              <a:rPr lang="mr-IN" smtClean="0"/>
              <a:t>–</a:t>
            </a:r>
            <a:r>
              <a:rPr lang="hr-HR" smtClean="0"/>
              <a:t> sljedeći dan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smtClean="0"/>
              <a:t>Additional  instructions of purchaser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mtClean="0"/>
              <a:t>K</a:t>
            </a:r>
            <a:r>
              <a:rPr lang="hr-HR" smtClean="0"/>
              <a:t>oji dr je skenirao (naš labos ne vidi raspodjelu po doktorima)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mtClean="0"/>
              <a:t>D</a:t>
            </a:r>
            <a:r>
              <a:rPr lang="hr-HR" smtClean="0"/>
              <a:t>odatne info o radu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hr-HR" smtClean="0"/>
              <a:t>Lijevo: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mtClean="0"/>
              <a:t>O</a:t>
            </a:r>
            <a:r>
              <a:rPr lang="hr-HR" smtClean="0"/>
              <a:t>dznačiti ,,anonimyze’’</a:t>
            </a:r>
            <a:endParaRPr lang="sr-Cyrl-C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622" y="142438"/>
            <a:ext cx="25273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1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7. CONNECT</a:t>
            </a:r>
            <a:endParaRPr lang="sr-Cyrl-C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0622" y="1681163"/>
            <a:ext cx="2451100" cy="6858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715000" y="250825"/>
            <a:ext cx="5183188" cy="3684588"/>
          </a:xfrm>
        </p:spPr>
        <p:txBody>
          <a:bodyPr/>
          <a:lstStyle/>
          <a:p>
            <a:r>
              <a:rPr lang="en-US" dirty="0" smtClean="0"/>
              <a:t>A</a:t>
            </a:r>
            <a:r>
              <a:rPr lang="hr-HR" dirty="0" err="1" smtClean="0"/>
              <a:t>dd</a:t>
            </a:r>
            <a:r>
              <a:rPr lang="hr-HR" dirty="0" smtClean="0"/>
              <a:t> to </a:t>
            </a:r>
            <a:r>
              <a:rPr lang="hr-HR" dirty="0" err="1" smtClean="0"/>
              <a:t>Cart</a:t>
            </a:r>
            <a:endParaRPr lang="hr-HR" dirty="0" smtClean="0"/>
          </a:p>
          <a:p>
            <a:r>
              <a:rPr lang="hr-HR" dirty="0" err="1" smtClean="0"/>
              <a:t>Submit</a:t>
            </a:r>
            <a:r>
              <a:rPr lang="hr-HR" dirty="0" smtClean="0"/>
              <a:t> </a:t>
            </a:r>
            <a:r>
              <a:rPr lang="hr-HR" dirty="0" err="1" smtClean="0"/>
              <a:t>cart</a:t>
            </a:r>
            <a:endParaRPr lang="hr-HR" dirty="0" smtClean="0"/>
          </a:p>
          <a:p>
            <a:r>
              <a:rPr lang="hr-HR" dirty="0" err="1" smtClean="0"/>
              <a:t>Order</a:t>
            </a:r>
            <a:r>
              <a:rPr lang="hr-HR" dirty="0" smtClean="0"/>
              <a:t> list</a:t>
            </a:r>
          </a:p>
          <a:p>
            <a:r>
              <a:rPr lang="hr-HR" dirty="0" err="1" smtClean="0"/>
              <a:t>Commissioned</a:t>
            </a:r>
            <a:endParaRPr lang="sr-Cyrl-C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622" y="142438"/>
            <a:ext cx="2527300" cy="673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88" y="2687638"/>
            <a:ext cx="10845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4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FFB34F-B8B5-476F-B99D-56D308A837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r>
              <a:rPr lang="hr-HR" dirty="0" smtClean="0"/>
              <a:t>vala za pažnju</a:t>
            </a:r>
            <a:endParaRPr lang="hr-H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850" y="813562"/>
            <a:ext cx="26543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rey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75C4E2"/>
            </a:gs>
            <a:gs pos="48000">
              <a:schemeClr val="accent3"/>
            </a:gs>
            <a:gs pos="100000">
              <a:srgbClr val="F13452"/>
            </a:gs>
          </a:gsLst>
          <a:path path="circle">
            <a:fillToRect l="100000" t="100000"/>
          </a:path>
          <a:tileRect r="-100000" b="-100000"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4219</TotalTime>
  <Words>514</Words>
  <Application>Microsoft Macintosh PowerPoint</Application>
  <PresentationFormat>Widescreen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Gotham</vt:lpstr>
      <vt:lpstr>Mangal</vt:lpstr>
      <vt:lpstr>Nexa Light</vt:lpstr>
      <vt:lpstr>Nexa Regular</vt:lpstr>
      <vt:lpstr>Arial</vt:lpstr>
      <vt:lpstr>Office Theme</vt:lpstr>
      <vt:lpstr>CEREC Primescan</vt:lpstr>
      <vt:lpstr>Protokol skeniranja</vt:lpstr>
      <vt:lpstr>PowerPoint Presentation</vt:lpstr>
      <vt:lpstr>PowerPoint Presentation</vt:lpstr>
      <vt:lpstr>4. ADMINISTRATION</vt:lpstr>
      <vt:lpstr>4. ADMINISTRATION</vt:lpstr>
      <vt:lpstr>4. ADMINISTRATION</vt:lpstr>
      <vt:lpstr>5. ACQUISITION</vt:lpstr>
      <vt:lpstr>5. ACQUISITION</vt:lpstr>
      <vt:lpstr>Different scanning procedures</vt:lpstr>
      <vt:lpstr>Different scanning procedures</vt:lpstr>
      <vt:lpstr>PowerPoint Presentation</vt:lpstr>
      <vt:lpstr>6. MODEL</vt:lpstr>
      <vt:lpstr>6. MODEL</vt:lpstr>
      <vt:lpstr>6. MODEL</vt:lpstr>
      <vt:lpstr>6. MODEL</vt:lpstr>
      <vt:lpstr>6. MODEL</vt:lpstr>
      <vt:lpstr>7. CONNECT</vt:lpstr>
      <vt:lpstr>7. CONNECT</vt:lpstr>
      <vt:lpstr>Hvala za pažnju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Darko</dc:creator>
  <cp:lastModifiedBy>Microsoft Office User</cp:lastModifiedBy>
  <cp:revision>174</cp:revision>
  <dcterms:created xsi:type="dcterms:W3CDTF">2020-06-16T17:14:53Z</dcterms:created>
  <dcterms:modified xsi:type="dcterms:W3CDTF">2022-09-05T22:57:12Z</dcterms:modified>
</cp:coreProperties>
</file>